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63" r:id="rId5"/>
    <p:sldId id="267" r:id="rId6"/>
    <p:sldId id="258" r:id="rId7"/>
    <p:sldId id="257" r:id="rId8"/>
    <p:sldId id="275" r:id="rId9"/>
    <p:sldId id="259" r:id="rId10"/>
    <p:sldId id="264" r:id="rId11"/>
    <p:sldId id="262" r:id="rId12"/>
    <p:sldId id="265" r:id="rId13"/>
    <p:sldId id="273" r:id="rId14"/>
    <p:sldId id="274" r:id="rId15"/>
    <p:sldId id="260" r:id="rId16"/>
    <p:sldId id="266" r:id="rId17"/>
    <p:sldId id="268" r:id="rId18"/>
    <p:sldId id="269" r:id="rId19"/>
    <p:sldId id="270" r:id="rId20"/>
    <p:sldId id="261" r:id="rId21"/>
    <p:sldId id="271" r:id="rId22"/>
    <p:sldId id="272"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VO (368559)" initials="HV(" lastIdx="1" clrIdx="0">
    <p:extLst>
      <p:ext uri="{19B8F6BF-5375-455C-9EA6-DF929625EA0E}">
        <p15:presenceInfo xmlns:p15="http://schemas.microsoft.com/office/powerpoint/2012/main" userId="S::368559@student.scsk12.org::9b33d5bd-8799-4a4a-849a-39aa02cc32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EDDD"/>
    <a:srgbClr val="FDE799"/>
    <a:srgbClr val="CBE3CB"/>
    <a:srgbClr val="8AB8EF"/>
    <a:srgbClr val="7BA9EB"/>
    <a:srgbClr val="73A4EB"/>
    <a:srgbClr val="A9DEC7"/>
    <a:srgbClr val="A2DAC1"/>
    <a:srgbClr val="D8F0E2"/>
    <a:srgbClr val="5078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2F950-DEFE-8242-BFB1-38AAD90EAE0D}" v="97" dt="2021-01-25T01:59:21.063"/>
    <p1510:client id="{65678ED1-921A-424C-A7C3-5E68C6B8E870}" v="1237" dt="2021-01-25T01:59:43.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2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9C9D9-904B-C74C-B0AB-2E5AD655E137}"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E0572-5958-5A40-8D14-A3F57B22D0FB}" type="slidenum">
              <a:rPr lang="en-US" smtClean="0"/>
              <a:t>‹#›</a:t>
            </a:fld>
            <a:endParaRPr lang="en-US"/>
          </a:p>
        </p:txBody>
      </p:sp>
    </p:spTree>
    <p:extLst>
      <p:ext uri="{BB962C8B-B14F-4D97-AF65-F5344CB8AC3E}">
        <p14:creationId xmlns:p14="http://schemas.microsoft.com/office/powerpoint/2010/main" val="4276898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8E0572-5958-5A40-8D14-A3F57B22D0FB}" type="slidenum">
              <a:rPr lang="en-US" smtClean="0"/>
              <a:t>8</a:t>
            </a:fld>
            <a:endParaRPr lang="en-US"/>
          </a:p>
        </p:txBody>
      </p:sp>
    </p:spTree>
    <p:extLst>
      <p:ext uri="{BB962C8B-B14F-4D97-AF65-F5344CB8AC3E}">
        <p14:creationId xmlns:p14="http://schemas.microsoft.com/office/powerpoint/2010/main" val="58332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8E0572-5958-5A40-8D14-A3F57B22D0FB}" type="slidenum">
              <a:rPr lang="en-US" smtClean="0"/>
              <a:t>17</a:t>
            </a:fld>
            <a:endParaRPr lang="en-US"/>
          </a:p>
        </p:txBody>
      </p:sp>
    </p:spTree>
    <p:extLst>
      <p:ext uri="{BB962C8B-B14F-4D97-AF65-F5344CB8AC3E}">
        <p14:creationId xmlns:p14="http://schemas.microsoft.com/office/powerpoint/2010/main" val="633730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8E0572-5958-5A40-8D14-A3F57B22D0FB}" type="slidenum">
              <a:rPr lang="en-US" smtClean="0"/>
              <a:t>19</a:t>
            </a:fld>
            <a:endParaRPr lang="en-US"/>
          </a:p>
        </p:txBody>
      </p:sp>
    </p:spTree>
    <p:extLst>
      <p:ext uri="{BB962C8B-B14F-4D97-AF65-F5344CB8AC3E}">
        <p14:creationId xmlns:p14="http://schemas.microsoft.com/office/powerpoint/2010/main" val="317511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2F1F-ACD6-4D35-854B-D8C5B093E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9CA08-3F79-43B6-A710-9DFC46210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6F5120-E274-4FA8-B39A-4820CA72C225}"/>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5" name="Footer Placeholder 4">
            <a:extLst>
              <a:ext uri="{FF2B5EF4-FFF2-40B4-BE49-F238E27FC236}">
                <a16:creationId xmlns:a16="http://schemas.microsoft.com/office/drawing/2014/main" id="{5C32BED4-94EE-4B1B-BAC7-81A0FD65D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82E02-C3FE-4145-802B-3E08310EB6D6}"/>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276951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66A8-B952-45F0-B76D-1D77CBA778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30649A-B007-48E3-9060-E951925F71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CD7D0-2115-49DB-A0CD-7F8BDA952FA2}"/>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5" name="Footer Placeholder 4">
            <a:extLst>
              <a:ext uri="{FF2B5EF4-FFF2-40B4-BE49-F238E27FC236}">
                <a16:creationId xmlns:a16="http://schemas.microsoft.com/office/drawing/2014/main" id="{C995FEA7-855D-4AB3-80EF-92A43CF21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BE1A4-6D48-4EDD-A166-920A0FD5D53A}"/>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2213097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C8E95D-E2F9-42DF-95FA-E2C6B7D650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35D4D-DD1B-44D0-9154-6F40E13F40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1AB17-0F4B-4873-B1B7-AF237770F41B}"/>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5" name="Footer Placeholder 4">
            <a:extLst>
              <a:ext uri="{FF2B5EF4-FFF2-40B4-BE49-F238E27FC236}">
                <a16:creationId xmlns:a16="http://schemas.microsoft.com/office/drawing/2014/main" id="{8EF355F2-CBD7-4A77-B9B6-E0B910B95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1231-2F36-4FDB-8B6E-5B6B49DD2628}"/>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105388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B693D-A962-4D11-9137-E36CADF2C5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62142-391B-422F-A0BD-D118775808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0919A-B127-462B-9346-BCDFE124AB62}"/>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5" name="Footer Placeholder 4">
            <a:extLst>
              <a:ext uri="{FF2B5EF4-FFF2-40B4-BE49-F238E27FC236}">
                <a16:creationId xmlns:a16="http://schemas.microsoft.com/office/drawing/2014/main" id="{C7821636-E054-4420-A145-DCF9D442E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84B30-35F3-4AA7-9631-942836036E70}"/>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339351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9A2B-528F-4712-8D50-DD75038C81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C34062-891D-4E2F-895E-C074492EE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84652-EF5C-4AF0-9B47-CC72FC69F0A9}"/>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5" name="Footer Placeholder 4">
            <a:extLst>
              <a:ext uri="{FF2B5EF4-FFF2-40B4-BE49-F238E27FC236}">
                <a16:creationId xmlns:a16="http://schemas.microsoft.com/office/drawing/2014/main" id="{43D52FB1-E48F-4A25-886D-2AA76540B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6FD59-820F-47E5-BD52-5B58A23E612C}"/>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166941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98C1-E9B2-419B-8A90-67FD896478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21C19-8B49-49CF-B915-4CE39C8624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72C8E9-4601-4550-8FFD-5A4F9738AC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5DEB23-76A4-4A54-ADAC-335A1567237F}"/>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6" name="Footer Placeholder 5">
            <a:extLst>
              <a:ext uri="{FF2B5EF4-FFF2-40B4-BE49-F238E27FC236}">
                <a16:creationId xmlns:a16="http://schemas.microsoft.com/office/drawing/2014/main" id="{B87B399A-371B-499C-90EB-E43D33ADE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248FD-104F-41D1-B174-0589689780D6}"/>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3987972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E6FDD-8465-4606-AFBD-D1E31EA46B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AA5C6D-716D-4FBC-A92F-74764F923D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F6F2B1-5643-4943-91DC-7ADB0421ED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4B58B6-B844-4D97-831D-0FDFDF079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952D0D-D7FD-46CC-93A9-4C7077DA59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2AC037-285D-4D3F-9787-9AB5B5C25981}"/>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8" name="Footer Placeholder 7">
            <a:extLst>
              <a:ext uri="{FF2B5EF4-FFF2-40B4-BE49-F238E27FC236}">
                <a16:creationId xmlns:a16="http://schemas.microsoft.com/office/drawing/2014/main" id="{A72A5C52-E28B-46B0-A88C-B1DD939D2F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883F32-A68A-4ED0-8D56-1EE0E72C0A66}"/>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4110194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AFF8-06A0-4FE4-9414-3809E1F89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BBABC6-5991-44A0-B94F-0850AD73F57E}"/>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4" name="Footer Placeholder 3">
            <a:extLst>
              <a:ext uri="{FF2B5EF4-FFF2-40B4-BE49-F238E27FC236}">
                <a16:creationId xmlns:a16="http://schemas.microsoft.com/office/drawing/2014/main" id="{632F9212-BCC9-43DC-8816-A7F539E9F2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FCC594-6566-4923-A24E-5F37529D9A1F}"/>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2380907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33153-F4EC-4563-B27F-5613221CC4E5}"/>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3" name="Footer Placeholder 2">
            <a:extLst>
              <a:ext uri="{FF2B5EF4-FFF2-40B4-BE49-F238E27FC236}">
                <a16:creationId xmlns:a16="http://schemas.microsoft.com/office/drawing/2014/main" id="{607033C8-01C9-4214-86A5-7634F1BEB2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F6B297-1078-423F-8077-0CB2320631EA}"/>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60519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B681-1A61-46F3-A4AB-125E6A46C3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E60A7A-0F85-4530-B320-CA7641129D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E5BE9B-A879-4B75-92A0-411BCB92C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02922-BAB3-42A8-8A7B-2633AB9D1777}"/>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6" name="Footer Placeholder 5">
            <a:extLst>
              <a:ext uri="{FF2B5EF4-FFF2-40B4-BE49-F238E27FC236}">
                <a16:creationId xmlns:a16="http://schemas.microsoft.com/office/drawing/2014/main" id="{4648302A-455F-430E-BA21-B135B5E1C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6B86A-ED58-4A11-A079-571DC979F798}"/>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283086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325C-53CE-43EB-9172-4B66CAF46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56CDFE-1D78-4DA7-8E00-D344A43104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A5A66A-1D21-4515-98A9-96538A120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BDA61-2848-441C-BA31-BFD6EAC1A265}"/>
              </a:ext>
            </a:extLst>
          </p:cNvPr>
          <p:cNvSpPr>
            <a:spLocks noGrp="1"/>
          </p:cNvSpPr>
          <p:nvPr>
            <p:ph type="dt" sz="half" idx="10"/>
          </p:nvPr>
        </p:nvSpPr>
        <p:spPr/>
        <p:txBody>
          <a:bodyPr/>
          <a:lstStyle/>
          <a:p>
            <a:fld id="{0FB6F8F3-D960-4245-A3ED-F6B041486A15}" type="datetimeFigureOut">
              <a:rPr lang="en-US" smtClean="0"/>
              <a:t>1/27/2021</a:t>
            </a:fld>
            <a:endParaRPr lang="en-US"/>
          </a:p>
        </p:txBody>
      </p:sp>
      <p:sp>
        <p:nvSpPr>
          <p:cNvPr id="6" name="Footer Placeholder 5">
            <a:extLst>
              <a:ext uri="{FF2B5EF4-FFF2-40B4-BE49-F238E27FC236}">
                <a16:creationId xmlns:a16="http://schemas.microsoft.com/office/drawing/2014/main" id="{DC6D66FD-43A0-489D-BAE2-8D65934E5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86C83-0AD5-4725-BA44-C3687E46A84F}"/>
              </a:ext>
            </a:extLst>
          </p:cNvPr>
          <p:cNvSpPr>
            <a:spLocks noGrp="1"/>
          </p:cNvSpPr>
          <p:nvPr>
            <p:ph type="sldNum" sz="quarter" idx="12"/>
          </p:nvPr>
        </p:nvSpPr>
        <p:spPr/>
        <p:txBody>
          <a:bodyPr/>
          <a:lstStyle/>
          <a:p>
            <a:fld id="{A2599B50-70DE-479E-B8C7-FBF796B4D836}" type="slidenum">
              <a:rPr lang="en-US" smtClean="0"/>
              <a:t>‹#›</a:t>
            </a:fld>
            <a:endParaRPr lang="en-US"/>
          </a:p>
        </p:txBody>
      </p:sp>
    </p:spTree>
    <p:extLst>
      <p:ext uri="{BB962C8B-B14F-4D97-AF65-F5344CB8AC3E}">
        <p14:creationId xmlns:p14="http://schemas.microsoft.com/office/powerpoint/2010/main" val="49683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93C78-3E12-44BB-AB9A-932BC1136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C9EFBA-4A1E-40AB-A911-2A359C224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3ABF3-925C-456D-99F6-85C31E058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6F8F3-D960-4245-A3ED-F6B041486A15}" type="datetimeFigureOut">
              <a:rPr lang="en-US" smtClean="0"/>
              <a:t>1/27/2021</a:t>
            </a:fld>
            <a:endParaRPr lang="en-US"/>
          </a:p>
        </p:txBody>
      </p:sp>
      <p:sp>
        <p:nvSpPr>
          <p:cNvPr id="5" name="Footer Placeholder 4">
            <a:extLst>
              <a:ext uri="{FF2B5EF4-FFF2-40B4-BE49-F238E27FC236}">
                <a16:creationId xmlns:a16="http://schemas.microsoft.com/office/drawing/2014/main" id="{B36FF108-5541-432D-93A0-83435A1E73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3777EC-ECD8-452E-971A-E28E691D9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99B50-70DE-479E-B8C7-FBF796B4D836}" type="slidenum">
              <a:rPr lang="en-US" smtClean="0"/>
              <a:t>‹#›</a:t>
            </a:fld>
            <a:endParaRPr lang="en-US"/>
          </a:p>
        </p:txBody>
      </p:sp>
    </p:spTree>
    <p:extLst>
      <p:ext uri="{BB962C8B-B14F-4D97-AF65-F5344CB8AC3E}">
        <p14:creationId xmlns:p14="http://schemas.microsoft.com/office/powerpoint/2010/main" val="1898956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1AE91"/>
        </a:solidFill>
        <a:effectLst/>
      </p:bgPr>
    </p:bg>
    <p:spTree>
      <p:nvGrpSpPr>
        <p:cNvPr id="1" name=""/>
        <p:cNvGrpSpPr/>
        <p:nvPr/>
      </p:nvGrpSpPr>
      <p:grpSpPr>
        <a:xfrm>
          <a:off x="0" y="0"/>
          <a:ext cx="0" cy="0"/>
          <a:chOff x="0" y="0"/>
          <a:chExt cx="0" cy="0"/>
        </a:xfrm>
      </p:grpSpPr>
      <p:pic>
        <p:nvPicPr>
          <p:cNvPr id="4" name="Picture 3" descr="A picture containing text, sky, monitor, cloudy&#10;&#10;Description automatically generated">
            <a:extLst>
              <a:ext uri="{FF2B5EF4-FFF2-40B4-BE49-F238E27FC236}">
                <a16:creationId xmlns:a16="http://schemas.microsoft.com/office/drawing/2014/main" id="{A2CCEE20-161E-4863-A68F-D46E0952FED6}"/>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l="7024" t="14453" r="8253" b="13008"/>
          <a:stretch/>
        </p:blipFill>
        <p:spPr>
          <a:xfrm>
            <a:off x="-341398" y="-857392"/>
            <a:ext cx="12881365" cy="9166163"/>
          </a:xfrm>
          <a:prstGeom prst="rect">
            <a:avLst/>
          </a:prstGeom>
          <a:effectLst>
            <a:outerShdw blurRad="50800" dist="50800" dir="5400000" algn="ctr" rotWithShape="0">
              <a:srgbClr val="000000">
                <a:alpha val="10000"/>
              </a:srgbClr>
            </a:outerShdw>
          </a:effectLst>
        </p:spPr>
      </p:pic>
      <p:sp>
        <p:nvSpPr>
          <p:cNvPr id="6" name="Rectangle 5">
            <a:extLst>
              <a:ext uri="{FF2B5EF4-FFF2-40B4-BE49-F238E27FC236}">
                <a16:creationId xmlns:a16="http://schemas.microsoft.com/office/drawing/2014/main" id="{64691172-AE8E-4B28-9183-307CBFE572D3}"/>
              </a:ext>
            </a:extLst>
          </p:cNvPr>
          <p:cNvSpPr/>
          <p:nvPr/>
        </p:nvSpPr>
        <p:spPr>
          <a:xfrm>
            <a:off x="8552985" y="0"/>
            <a:ext cx="3639015" cy="6858000"/>
          </a:xfrm>
          <a:prstGeom prst="rect">
            <a:avLst/>
          </a:prstGeom>
          <a:solidFill>
            <a:srgbClr val="CAA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D46253-7CC6-47CA-A19A-B7AA09DA83DC}"/>
              </a:ext>
            </a:extLst>
          </p:cNvPr>
          <p:cNvSpPr/>
          <p:nvPr/>
        </p:nvSpPr>
        <p:spPr>
          <a:xfrm>
            <a:off x="8307658" y="0"/>
            <a:ext cx="356840" cy="6858000"/>
          </a:xfrm>
          <a:prstGeom prst="rect">
            <a:avLst/>
          </a:prstGeom>
          <a:solidFill>
            <a:srgbClr val="C8EACE"/>
          </a:solidFill>
          <a:ln>
            <a:solidFill>
              <a:srgbClr val="C8EACE"/>
            </a:solidFill>
          </a:ln>
          <a:effectLst>
            <a:outerShdw blurRad="381000" dist="88900" sx="101000" sy="101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2CA6057D-1409-F94B-A471-FFE7880AD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72472">
            <a:off x="6728140" y="-1139459"/>
            <a:ext cx="9457344" cy="9460180"/>
          </a:xfrm>
          <a:prstGeom prst="rect">
            <a:avLst/>
          </a:prstGeom>
        </p:spPr>
      </p:pic>
      <p:sp>
        <p:nvSpPr>
          <p:cNvPr id="7" name="TextBox 6">
            <a:extLst>
              <a:ext uri="{FF2B5EF4-FFF2-40B4-BE49-F238E27FC236}">
                <a16:creationId xmlns:a16="http://schemas.microsoft.com/office/drawing/2014/main" id="{7F3EDC9E-F398-4F3D-864C-311E4B8FB3BA}"/>
              </a:ext>
            </a:extLst>
          </p:cNvPr>
          <p:cNvSpPr txBox="1"/>
          <p:nvPr/>
        </p:nvSpPr>
        <p:spPr>
          <a:xfrm>
            <a:off x="584508" y="1997839"/>
            <a:ext cx="7426714" cy="2862322"/>
          </a:xfrm>
          <a:prstGeom prst="rect">
            <a:avLst/>
          </a:prstGeom>
          <a:noFill/>
        </p:spPr>
        <p:txBody>
          <a:bodyPr wrap="square" rtlCol="0">
            <a:spAutoFit/>
          </a:bodyPr>
          <a:lstStyle/>
          <a:p>
            <a:r>
              <a:rPr lang="en-US" sz="6000">
                <a:solidFill>
                  <a:schemeClr val="bg1"/>
                </a:solidFill>
                <a:latin typeface="Modern Love" panose="04090805081005020601" pitchFamily="82" charset="0"/>
                <a:cs typeface="Vani" panose="02040502050405020303" pitchFamily="18" charset="0"/>
              </a:rPr>
              <a:t>Interactions Between Organisms in Communities</a:t>
            </a:r>
          </a:p>
        </p:txBody>
      </p:sp>
      <p:sp>
        <p:nvSpPr>
          <p:cNvPr id="3" name="TextBox 2">
            <a:extLst>
              <a:ext uri="{FF2B5EF4-FFF2-40B4-BE49-F238E27FC236}">
                <a16:creationId xmlns:a16="http://schemas.microsoft.com/office/drawing/2014/main" id="{E6E4152F-0FB8-4384-8CED-CE6C5532DADD}"/>
              </a:ext>
            </a:extLst>
          </p:cNvPr>
          <p:cNvSpPr txBox="1"/>
          <p:nvPr/>
        </p:nvSpPr>
        <p:spPr>
          <a:xfrm>
            <a:off x="8921394" y="866606"/>
            <a:ext cx="3148717" cy="4493538"/>
          </a:xfrm>
          <a:prstGeom prst="rect">
            <a:avLst/>
          </a:prstGeom>
          <a:noFill/>
        </p:spPr>
        <p:txBody>
          <a:bodyPr wrap="square" rtlCol="0">
            <a:spAutoFit/>
          </a:bodyPr>
          <a:lstStyle/>
          <a:p>
            <a:r>
              <a:rPr lang="en-US" sz="2100" b="1">
                <a:solidFill>
                  <a:schemeClr val="bg1"/>
                </a:solidFill>
                <a:latin typeface="Ink Free" panose="03080402000500000000" pitchFamily="66" charset="0"/>
              </a:rPr>
              <a:t>For this PowerPoint, please start it as a presentation or else it will not make sense.</a:t>
            </a:r>
          </a:p>
          <a:p>
            <a:r>
              <a:rPr lang="en-US" sz="2100" b="1">
                <a:solidFill>
                  <a:srgbClr val="C8EACE"/>
                </a:solidFill>
                <a:latin typeface="Ink Free" panose="03080402000500000000" pitchFamily="66" charset="0"/>
              </a:rPr>
              <a:t>This button can be found on the top left of the screen when PowerPoint is opened. (red one ) </a:t>
            </a:r>
          </a:p>
          <a:p>
            <a:r>
              <a:rPr lang="en-US" sz="2000" b="1">
                <a:solidFill>
                  <a:schemeClr val="bg1"/>
                </a:solidFill>
                <a:latin typeface="Ink Free" panose="03080402000500000000" pitchFamily="66" charset="0"/>
              </a:rPr>
              <a:t>It can also be on the right if you’re just viewing it from Teams. (White one on the right)</a:t>
            </a:r>
          </a:p>
          <a:p>
            <a:r>
              <a:rPr lang="en-US" sz="2000" b="1">
                <a:solidFill>
                  <a:srgbClr val="FF0000"/>
                </a:solidFill>
                <a:latin typeface="Ink Free" panose="03080402000500000000" pitchFamily="66" charset="0"/>
              </a:rPr>
              <a:t>(red one)         </a:t>
            </a:r>
            <a:r>
              <a:rPr lang="en-US" sz="2000" b="1">
                <a:solidFill>
                  <a:schemeClr val="bg1"/>
                </a:solidFill>
                <a:latin typeface="Ink Free" panose="03080402000500000000" pitchFamily="66" charset="0"/>
              </a:rPr>
              <a:t>(white one)</a:t>
            </a:r>
          </a:p>
          <a:p>
            <a:r>
              <a:rPr lang="en-US">
                <a:solidFill>
                  <a:srgbClr val="FF0000"/>
                </a:solidFill>
                <a:latin typeface="Ink Free" panose="03080402000500000000" pitchFamily="66" charset="0"/>
              </a:rPr>
              <a:t>On the left         </a:t>
            </a:r>
            <a:r>
              <a:rPr lang="en-US">
                <a:solidFill>
                  <a:schemeClr val="bg1"/>
                </a:solidFill>
                <a:latin typeface="Ink Free" panose="03080402000500000000" pitchFamily="66" charset="0"/>
              </a:rPr>
              <a:t>on the right</a:t>
            </a:r>
          </a:p>
        </p:txBody>
      </p:sp>
      <p:pic>
        <p:nvPicPr>
          <p:cNvPr id="9" name="Picture 8" descr="Graphical user interface, application, PowerPoint&#10;&#10;Description automatically generated">
            <a:extLst>
              <a:ext uri="{FF2B5EF4-FFF2-40B4-BE49-F238E27FC236}">
                <a16:creationId xmlns:a16="http://schemas.microsoft.com/office/drawing/2014/main" id="{EC61DD2E-770F-413A-962B-DF8E63891AE3}"/>
              </a:ext>
            </a:extLst>
          </p:cNvPr>
          <p:cNvPicPr>
            <a:picLocks noChangeAspect="1"/>
          </p:cNvPicPr>
          <p:nvPr/>
        </p:nvPicPr>
        <p:blipFill rotWithShape="1">
          <a:blip r:embed="rId4">
            <a:extLst>
              <a:ext uri="{28A0092B-C50C-407E-A947-70E740481C1C}">
                <a14:useLocalDpi xmlns:a14="http://schemas.microsoft.com/office/drawing/2010/main" val="0"/>
              </a:ext>
            </a:extLst>
          </a:blip>
          <a:srcRect l="14409" t="1" r="84018" b="96063"/>
          <a:stretch/>
        </p:blipFill>
        <p:spPr>
          <a:xfrm>
            <a:off x="9077094" y="5223452"/>
            <a:ext cx="972134" cy="1620224"/>
          </a:xfrm>
          <a:prstGeom prst="rect">
            <a:avLst/>
          </a:prstGeom>
        </p:spPr>
      </p:pic>
      <p:sp>
        <p:nvSpPr>
          <p:cNvPr id="10" name="TextBox 9">
            <a:extLst>
              <a:ext uri="{FF2B5EF4-FFF2-40B4-BE49-F238E27FC236}">
                <a16:creationId xmlns:a16="http://schemas.microsoft.com/office/drawing/2014/main" id="{4570EE9B-CB5B-40EB-A8F6-4B49CF53DDBC}"/>
              </a:ext>
            </a:extLst>
          </p:cNvPr>
          <p:cNvSpPr txBox="1"/>
          <p:nvPr/>
        </p:nvSpPr>
        <p:spPr>
          <a:xfrm>
            <a:off x="9283810" y="0"/>
            <a:ext cx="3256157" cy="892552"/>
          </a:xfrm>
          <a:prstGeom prst="rect">
            <a:avLst/>
          </a:prstGeom>
          <a:noFill/>
        </p:spPr>
        <p:txBody>
          <a:bodyPr wrap="square" rtlCol="0">
            <a:spAutoFit/>
          </a:bodyPr>
          <a:lstStyle/>
          <a:p>
            <a:r>
              <a:rPr lang="en-US" sz="2600" b="1">
                <a:solidFill>
                  <a:schemeClr val="bg1"/>
                </a:solidFill>
                <a:latin typeface="Modern Love" panose="04090805081005020601" pitchFamily="82" charset="0"/>
              </a:rPr>
              <a:t>Important Information</a:t>
            </a:r>
          </a:p>
        </p:txBody>
      </p:sp>
      <p:pic>
        <p:nvPicPr>
          <p:cNvPr id="12" name="Picture 11" descr="Graphical user interface, PowerPoint&#10;&#10;Description automatically generated">
            <a:extLst>
              <a:ext uri="{FF2B5EF4-FFF2-40B4-BE49-F238E27FC236}">
                <a16:creationId xmlns:a16="http://schemas.microsoft.com/office/drawing/2014/main" id="{99579570-FB20-4271-8E86-0A4A01BC5759}"/>
              </a:ext>
            </a:extLst>
          </p:cNvPr>
          <p:cNvPicPr>
            <a:picLocks noChangeAspect="1"/>
          </p:cNvPicPr>
          <p:nvPr/>
        </p:nvPicPr>
        <p:blipFill rotWithShape="1">
          <a:blip r:embed="rId5">
            <a:extLst>
              <a:ext uri="{28A0092B-C50C-407E-A947-70E740481C1C}">
                <a14:useLocalDpi xmlns:a14="http://schemas.microsoft.com/office/drawing/2010/main" val="0"/>
              </a:ext>
            </a:extLst>
          </a:blip>
          <a:srcRect l="91662" t="18862" r="2051" b="72195"/>
          <a:stretch/>
        </p:blipFill>
        <p:spPr>
          <a:xfrm>
            <a:off x="10690049" y="5220217"/>
            <a:ext cx="1287720" cy="1620224"/>
          </a:xfrm>
          <a:prstGeom prst="rect">
            <a:avLst/>
          </a:prstGeom>
        </p:spPr>
      </p:pic>
    </p:spTree>
    <p:extLst>
      <p:ext uri="{BB962C8B-B14F-4D97-AF65-F5344CB8AC3E}">
        <p14:creationId xmlns:p14="http://schemas.microsoft.com/office/powerpoint/2010/main" val="332147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A4EB"/>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with medium confidence">
            <a:extLst>
              <a:ext uri="{FF2B5EF4-FFF2-40B4-BE49-F238E27FC236}">
                <a16:creationId xmlns:a16="http://schemas.microsoft.com/office/drawing/2014/main" id="{A73704E9-2354-45A1-8F3D-DBFF1F25F252}"/>
              </a:ext>
            </a:extLst>
          </p:cNvPr>
          <p:cNvPicPr>
            <a:picLocks noChangeAspect="1"/>
          </p:cNvPicPr>
          <p:nvPr/>
        </p:nvPicPr>
        <p:blipFill rotWithShape="1">
          <a:blip r:embed="rId2">
            <a:extLst>
              <a:ext uri="{28A0092B-C50C-407E-A947-70E740481C1C}">
                <a14:useLocalDpi xmlns:a14="http://schemas.microsoft.com/office/drawing/2010/main" val="0"/>
              </a:ext>
            </a:extLst>
          </a:blip>
          <a:srcRect l="24505" t="30462" r="61132" b="11557"/>
          <a:stretch/>
        </p:blipFill>
        <p:spPr>
          <a:xfrm>
            <a:off x="1" y="17478"/>
            <a:ext cx="2258458" cy="6840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2DC62140-1CE6-4F6C-84D1-6585E0431B46}"/>
              </a:ext>
            </a:extLst>
          </p:cNvPr>
          <p:cNvSpPr/>
          <p:nvPr/>
        </p:nvSpPr>
        <p:spPr>
          <a:xfrm flipV="1">
            <a:off x="2258459" y="951345"/>
            <a:ext cx="9933540" cy="46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07B7B3-F474-4719-8A93-7BE7D0536946}"/>
              </a:ext>
            </a:extLst>
          </p:cNvPr>
          <p:cNvSpPr txBox="1"/>
          <p:nvPr/>
        </p:nvSpPr>
        <p:spPr>
          <a:xfrm>
            <a:off x="2491592" y="89571"/>
            <a:ext cx="9467273" cy="861774"/>
          </a:xfrm>
          <a:prstGeom prst="rect">
            <a:avLst/>
          </a:prstGeom>
          <a:noFill/>
        </p:spPr>
        <p:txBody>
          <a:bodyPr wrap="square" rtlCol="0">
            <a:spAutoFit/>
          </a:bodyPr>
          <a:lstStyle/>
          <a:p>
            <a:pPr algn="ctr"/>
            <a:r>
              <a:rPr lang="en-US" sz="5000">
                <a:solidFill>
                  <a:schemeClr val="bg1"/>
                </a:solidFill>
                <a:latin typeface="Modern Love" panose="04090805081005020601" pitchFamily="82" charset="0"/>
              </a:rPr>
              <a:t>Food Chain</a:t>
            </a:r>
          </a:p>
        </p:txBody>
      </p:sp>
      <p:pic>
        <p:nvPicPr>
          <p:cNvPr id="5" name="Picture 5">
            <a:extLst>
              <a:ext uri="{FF2B5EF4-FFF2-40B4-BE49-F238E27FC236}">
                <a16:creationId xmlns:a16="http://schemas.microsoft.com/office/drawing/2014/main" id="{58FDA144-BE7D-F441-A225-6E76D2D55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00" y="968823"/>
            <a:ext cx="6163583" cy="5889177"/>
          </a:xfrm>
          <a:prstGeom prst="rect">
            <a:avLst/>
          </a:prstGeom>
        </p:spPr>
      </p:pic>
      <p:sp>
        <p:nvSpPr>
          <p:cNvPr id="6" name="TextBox 5">
            <a:extLst>
              <a:ext uri="{FF2B5EF4-FFF2-40B4-BE49-F238E27FC236}">
                <a16:creationId xmlns:a16="http://schemas.microsoft.com/office/drawing/2014/main" id="{876FDF8A-2825-4605-933D-C441F13C4D4E}"/>
              </a:ext>
            </a:extLst>
          </p:cNvPr>
          <p:cNvSpPr txBox="1"/>
          <p:nvPr/>
        </p:nvSpPr>
        <p:spPr>
          <a:xfrm>
            <a:off x="5643417" y="1618475"/>
            <a:ext cx="7047345" cy="661720"/>
          </a:xfrm>
          <a:prstGeom prst="rect">
            <a:avLst/>
          </a:prstGeom>
          <a:noFill/>
        </p:spPr>
        <p:txBody>
          <a:bodyPr wrap="square" rtlCol="0">
            <a:spAutoFit/>
          </a:bodyPr>
          <a:lstStyle/>
          <a:p>
            <a:r>
              <a:rPr lang="en-US" sz="3700" b="1">
                <a:solidFill>
                  <a:schemeClr val="bg1"/>
                </a:solidFill>
                <a:latin typeface="Ink Free" panose="03080402000500000000" pitchFamily="66" charset="0"/>
              </a:rPr>
              <a:t>Bald eagle -  Tertiary consumer</a:t>
            </a:r>
          </a:p>
        </p:txBody>
      </p:sp>
      <p:sp>
        <p:nvSpPr>
          <p:cNvPr id="7" name="TextBox 6">
            <a:extLst>
              <a:ext uri="{FF2B5EF4-FFF2-40B4-BE49-F238E27FC236}">
                <a16:creationId xmlns:a16="http://schemas.microsoft.com/office/drawing/2014/main" id="{F9E5DE0C-6555-456F-A36B-A4334B5F693F}"/>
              </a:ext>
            </a:extLst>
          </p:cNvPr>
          <p:cNvSpPr txBox="1"/>
          <p:nvPr/>
        </p:nvSpPr>
        <p:spPr>
          <a:xfrm>
            <a:off x="5430981" y="3219630"/>
            <a:ext cx="7047345" cy="661720"/>
          </a:xfrm>
          <a:prstGeom prst="rect">
            <a:avLst/>
          </a:prstGeom>
          <a:noFill/>
        </p:spPr>
        <p:txBody>
          <a:bodyPr wrap="square" rtlCol="0">
            <a:spAutoFit/>
          </a:bodyPr>
          <a:lstStyle/>
          <a:p>
            <a:r>
              <a:rPr lang="en-US" sz="3700" b="1">
                <a:solidFill>
                  <a:schemeClr val="bg1"/>
                </a:solidFill>
                <a:latin typeface="Ink Free" panose="03080402000500000000" pitchFamily="66" charset="0"/>
              </a:rPr>
              <a:t>Asian carp -  Secondary consumer</a:t>
            </a:r>
          </a:p>
        </p:txBody>
      </p:sp>
      <p:sp>
        <p:nvSpPr>
          <p:cNvPr id="8" name="TextBox 7">
            <a:extLst>
              <a:ext uri="{FF2B5EF4-FFF2-40B4-BE49-F238E27FC236}">
                <a16:creationId xmlns:a16="http://schemas.microsoft.com/office/drawing/2014/main" id="{1CC740A8-EC33-40E1-B3CB-46EDD6DA9CAA}"/>
              </a:ext>
            </a:extLst>
          </p:cNvPr>
          <p:cNvSpPr txBox="1"/>
          <p:nvPr/>
        </p:nvSpPr>
        <p:spPr>
          <a:xfrm>
            <a:off x="5333998" y="4334827"/>
            <a:ext cx="7047345" cy="1231106"/>
          </a:xfrm>
          <a:prstGeom prst="rect">
            <a:avLst/>
          </a:prstGeom>
          <a:noFill/>
        </p:spPr>
        <p:txBody>
          <a:bodyPr wrap="square" rtlCol="0">
            <a:spAutoFit/>
          </a:bodyPr>
          <a:lstStyle/>
          <a:p>
            <a:r>
              <a:rPr lang="en-US" sz="3700" b="1">
                <a:solidFill>
                  <a:schemeClr val="bg1"/>
                </a:solidFill>
                <a:latin typeface="Ink Free" panose="03080402000500000000" pitchFamily="66" charset="0"/>
              </a:rPr>
              <a:t>Freshwater mussel -  Primary consumer</a:t>
            </a:r>
          </a:p>
        </p:txBody>
      </p:sp>
      <p:sp>
        <p:nvSpPr>
          <p:cNvPr id="9" name="TextBox 8">
            <a:extLst>
              <a:ext uri="{FF2B5EF4-FFF2-40B4-BE49-F238E27FC236}">
                <a16:creationId xmlns:a16="http://schemas.microsoft.com/office/drawing/2014/main" id="{34B168A1-9CC6-4885-9ABA-A0E1196BE063}"/>
              </a:ext>
            </a:extLst>
          </p:cNvPr>
          <p:cNvSpPr txBox="1"/>
          <p:nvPr/>
        </p:nvSpPr>
        <p:spPr>
          <a:xfrm>
            <a:off x="5144654" y="5969928"/>
            <a:ext cx="7047345" cy="661720"/>
          </a:xfrm>
          <a:prstGeom prst="rect">
            <a:avLst/>
          </a:prstGeom>
          <a:noFill/>
        </p:spPr>
        <p:txBody>
          <a:bodyPr wrap="square" rtlCol="0">
            <a:spAutoFit/>
          </a:bodyPr>
          <a:lstStyle/>
          <a:p>
            <a:r>
              <a:rPr lang="en-US" sz="3700" b="1">
                <a:solidFill>
                  <a:schemeClr val="bg1"/>
                </a:solidFill>
                <a:latin typeface="Ink Free" panose="03080402000500000000" pitchFamily="66" charset="0"/>
              </a:rPr>
              <a:t>Zooplankton -  Producer</a:t>
            </a:r>
          </a:p>
        </p:txBody>
      </p:sp>
    </p:spTree>
    <p:extLst>
      <p:ext uri="{BB962C8B-B14F-4D97-AF65-F5344CB8AC3E}">
        <p14:creationId xmlns:p14="http://schemas.microsoft.com/office/powerpoint/2010/main" val="179001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AB8EF"/>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89959698-D258-406A-96EC-EFD1C5BAE43E}"/>
              </a:ext>
            </a:extLst>
          </p:cNvPr>
          <p:cNvPicPr>
            <a:picLocks noChangeAspect="1"/>
          </p:cNvPicPr>
          <p:nvPr/>
        </p:nvPicPr>
        <p:blipFill rotWithShape="1">
          <a:blip r:embed="rId2">
            <a:extLst>
              <a:ext uri="{28A0092B-C50C-407E-A947-70E740481C1C}">
                <a14:useLocalDpi xmlns:a14="http://schemas.microsoft.com/office/drawing/2010/main" val="0"/>
              </a:ext>
            </a:extLst>
          </a:blip>
          <a:srcRect l="75296" t="13980" r="9977" b="6896"/>
          <a:stretch/>
        </p:blipFill>
        <p:spPr>
          <a:xfrm>
            <a:off x="0" y="0"/>
            <a:ext cx="191471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A4A02A6A-A1B3-4951-BFB5-EA44CE73FDC7}"/>
              </a:ext>
            </a:extLst>
          </p:cNvPr>
          <p:cNvSpPr/>
          <p:nvPr/>
        </p:nvSpPr>
        <p:spPr>
          <a:xfrm>
            <a:off x="1914712" y="1271585"/>
            <a:ext cx="1027728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042821A-5D9E-4B86-A54A-B9791668CEFB}"/>
              </a:ext>
            </a:extLst>
          </p:cNvPr>
          <p:cNvSpPr txBox="1"/>
          <p:nvPr/>
        </p:nvSpPr>
        <p:spPr>
          <a:xfrm>
            <a:off x="2466109" y="-6135"/>
            <a:ext cx="9245600" cy="1323439"/>
          </a:xfrm>
          <a:prstGeom prst="rect">
            <a:avLst/>
          </a:prstGeom>
          <a:noFill/>
        </p:spPr>
        <p:txBody>
          <a:bodyPr wrap="square" rtlCol="0">
            <a:spAutoFit/>
          </a:bodyPr>
          <a:lstStyle/>
          <a:p>
            <a:pPr algn="ctr"/>
            <a:r>
              <a:rPr lang="en-US" sz="4000">
                <a:solidFill>
                  <a:schemeClr val="bg1"/>
                </a:solidFill>
                <a:latin typeface="Modern Love" panose="04090805081005020601" pitchFamily="82" charset="0"/>
              </a:rPr>
              <a:t>Cause and Effect – Freshwater Mussels and Asian Carps</a:t>
            </a:r>
          </a:p>
        </p:txBody>
      </p:sp>
      <p:sp>
        <p:nvSpPr>
          <p:cNvPr id="6" name="Rectangle 5">
            <a:extLst>
              <a:ext uri="{FF2B5EF4-FFF2-40B4-BE49-F238E27FC236}">
                <a16:creationId xmlns:a16="http://schemas.microsoft.com/office/drawing/2014/main" id="{10E32846-BC1D-4C8B-A237-DD821F692BA6}"/>
              </a:ext>
            </a:extLst>
          </p:cNvPr>
          <p:cNvSpPr/>
          <p:nvPr/>
        </p:nvSpPr>
        <p:spPr>
          <a:xfrm>
            <a:off x="7088909" y="1317304"/>
            <a:ext cx="45719" cy="554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C7DBDE-FEE9-49CE-8D9A-4A928C23BEFA}"/>
              </a:ext>
            </a:extLst>
          </p:cNvPr>
          <p:cNvSpPr/>
          <p:nvPr/>
        </p:nvSpPr>
        <p:spPr>
          <a:xfrm>
            <a:off x="1973124" y="2937626"/>
            <a:ext cx="1027728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0" name="Rectangle 9">
            <a:extLst>
              <a:ext uri="{FF2B5EF4-FFF2-40B4-BE49-F238E27FC236}">
                <a16:creationId xmlns:a16="http://schemas.microsoft.com/office/drawing/2014/main" id="{FBE82400-E450-4DE2-9EFF-63D1F9323FF9}"/>
              </a:ext>
            </a:extLst>
          </p:cNvPr>
          <p:cNvSpPr/>
          <p:nvPr/>
        </p:nvSpPr>
        <p:spPr>
          <a:xfrm>
            <a:off x="1945415" y="4852094"/>
            <a:ext cx="1027728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1" name="TextBox 10">
            <a:extLst>
              <a:ext uri="{FF2B5EF4-FFF2-40B4-BE49-F238E27FC236}">
                <a16:creationId xmlns:a16="http://schemas.microsoft.com/office/drawing/2014/main" id="{68384DE8-7162-47CB-9F21-24C04481D65C}"/>
              </a:ext>
            </a:extLst>
          </p:cNvPr>
          <p:cNvSpPr txBox="1"/>
          <p:nvPr/>
        </p:nvSpPr>
        <p:spPr>
          <a:xfrm>
            <a:off x="1953491" y="1335314"/>
            <a:ext cx="4812146" cy="923330"/>
          </a:xfrm>
          <a:prstGeom prst="rect">
            <a:avLst/>
          </a:prstGeom>
          <a:noFill/>
        </p:spPr>
        <p:txBody>
          <a:bodyPr wrap="square" rtlCol="0">
            <a:spAutoFit/>
          </a:bodyPr>
          <a:lstStyle/>
          <a:p>
            <a:r>
              <a:rPr lang="en-US" sz="2700" b="1">
                <a:solidFill>
                  <a:schemeClr val="bg1"/>
                </a:solidFill>
                <a:latin typeface="Ink Free" panose="03080402000500000000" pitchFamily="66" charset="0"/>
              </a:rPr>
              <a:t>Asian carps invade different lakes and rivers.</a:t>
            </a:r>
          </a:p>
        </p:txBody>
      </p:sp>
      <p:sp>
        <p:nvSpPr>
          <p:cNvPr id="12" name="TextBox 11">
            <a:extLst>
              <a:ext uri="{FF2B5EF4-FFF2-40B4-BE49-F238E27FC236}">
                <a16:creationId xmlns:a16="http://schemas.microsoft.com/office/drawing/2014/main" id="{17A40E32-F163-4D59-9965-3191BDE3FFB8}"/>
              </a:ext>
            </a:extLst>
          </p:cNvPr>
          <p:cNvSpPr txBox="1"/>
          <p:nvPr/>
        </p:nvSpPr>
        <p:spPr>
          <a:xfrm>
            <a:off x="7111768" y="1317304"/>
            <a:ext cx="4812146" cy="1338828"/>
          </a:xfrm>
          <a:prstGeom prst="rect">
            <a:avLst/>
          </a:prstGeom>
          <a:noFill/>
        </p:spPr>
        <p:txBody>
          <a:bodyPr wrap="square" rtlCol="0">
            <a:spAutoFit/>
          </a:bodyPr>
          <a:lstStyle/>
          <a:p>
            <a:r>
              <a:rPr lang="en-US" sz="2700" b="1">
                <a:solidFill>
                  <a:schemeClr val="bg1"/>
                </a:solidFill>
                <a:latin typeface="Ink Free" panose="03080402000500000000" pitchFamily="66" charset="0"/>
              </a:rPr>
              <a:t>The native fish populations are seriously damaged, as well as the water quality lowering.</a:t>
            </a:r>
          </a:p>
        </p:txBody>
      </p:sp>
      <p:sp>
        <p:nvSpPr>
          <p:cNvPr id="13" name="TextBox 12">
            <a:extLst>
              <a:ext uri="{FF2B5EF4-FFF2-40B4-BE49-F238E27FC236}">
                <a16:creationId xmlns:a16="http://schemas.microsoft.com/office/drawing/2014/main" id="{6BBBF0B9-4F5C-4DAA-93C9-E0A9E5AAA7C0}"/>
              </a:ext>
            </a:extLst>
          </p:cNvPr>
          <p:cNvSpPr txBox="1"/>
          <p:nvPr/>
        </p:nvSpPr>
        <p:spPr>
          <a:xfrm>
            <a:off x="1945415" y="2994389"/>
            <a:ext cx="4812146" cy="923330"/>
          </a:xfrm>
          <a:prstGeom prst="rect">
            <a:avLst/>
          </a:prstGeom>
          <a:noFill/>
        </p:spPr>
        <p:txBody>
          <a:bodyPr wrap="square" rtlCol="0">
            <a:spAutoFit/>
          </a:bodyPr>
          <a:lstStyle/>
          <a:p>
            <a:r>
              <a:rPr lang="en-US" sz="2700" b="1">
                <a:solidFill>
                  <a:schemeClr val="bg1"/>
                </a:solidFill>
                <a:latin typeface="Ink Free" panose="03080402000500000000" pitchFamily="66" charset="0"/>
              </a:rPr>
              <a:t>Low water quality and damaged populations.</a:t>
            </a:r>
          </a:p>
        </p:txBody>
      </p:sp>
      <p:sp>
        <p:nvSpPr>
          <p:cNvPr id="14" name="TextBox 13">
            <a:extLst>
              <a:ext uri="{FF2B5EF4-FFF2-40B4-BE49-F238E27FC236}">
                <a16:creationId xmlns:a16="http://schemas.microsoft.com/office/drawing/2014/main" id="{37B4942B-1DC4-4FFD-89FA-BA5E111543AD}"/>
              </a:ext>
            </a:extLst>
          </p:cNvPr>
          <p:cNvSpPr txBox="1"/>
          <p:nvPr/>
        </p:nvSpPr>
        <p:spPr>
          <a:xfrm>
            <a:off x="7084059" y="2937626"/>
            <a:ext cx="4812146" cy="1754326"/>
          </a:xfrm>
          <a:prstGeom prst="rect">
            <a:avLst/>
          </a:prstGeom>
          <a:noFill/>
        </p:spPr>
        <p:txBody>
          <a:bodyPr wrap="square" rtlCol="0">
            <a:spAutoFit/>
          </a:bodyPr>
          <a:lstStyle/>
          <a:p>
            <a:r>
              <a:rPr lang="en-US" sz="2700" b="1">
                <a:solidFill>
                  <a:schemeClr val="bg1"/>
                </a:solidFill>
                <a:latin typeface="Ink Free" panose="03080402000500000000" pitchFamily="66" charset="0"/>
              </a:rPr>
              <a:t>The different populations and communities start to die because of little food and water quality.</a:t>
            </a:r>
          </a:p>
        </p:txBody>
      </p:sp>
      <p:sp>
        <p:nvSpPr>
          <p:cNvPr id="15" name="TextBox 14">
            <a:extLst>
              <a:ext uri="{FF2B5EF4-FFF2-40B4-BE49-F238E27FC236}">
                <a16:creationId xmlns:a16="http://schemas.microsoft.com/office/drawing/2014/main" id="{4D85AC02-BCB6-45A6-8E16-6E3FAF0A871D}"/>
              </a:ext>
            </a:extLst>
          </p:cNvPr>
          <p:cNvSpPr txBox="1"/>
          <p:nvPr/>
        </p:nvSpPr>
        <p:spPr>
          <a:xfrm>
            <a:off x="2000834" y="4852094"/>
            <a:ext cx="4812146" cy="923330"/>
          </a:xfrm>
          <a:prstGeom prst="rect">
            <a:avLst/>
          </a:prstGeom>
          <a:noFill/>
        </p:spPr>
        <p:txBody>
          <a:bodyPr wrap="square" rtlCol="0">
            <a:spAutoFit/>
          </a:bodyPr>
          <a:lstStyle/>
          <a:p>
            <a:r>
              <a:rPr lang="en-US" sz="2700" b="1">
                <a:solidFill>
                  <a:schemeClr val="bg1"/>
                </a:solidFill>
                <a:latin typeface="Ink Free" panose="03080402000500000000" pitchFamily="66" charset="0"/>
              </a:rPr>
              <a:t>The lake or river has little food and space.</a:t>
            </a:r>
          </a:p>
        </p:txBody>
      </p:sp>
      <p:sp>
        <p:nvSpPr>
          <p:cNvPr id="16" name="TextBox 15">
            <a:extLst>
              <a:ext uri="{FF2B5EF4-FFF2-40B4-BE49-F238E27FC236}">
                <a16:creationId xmlns:a16="http://schemas.microsoft.com/office/drawing/2014/main" id="{3E4D4256-952A-4798-BC2A-68B1BEB85AF9}"/>
              </a:ext>
            </a:extLst>
          </p:cNvPr>
          <p:cNvSpPr txBox="1"/>
          <p:nvPr/>
        </p:nvSpPr>
        <p:spPr>
          <a:xfrm>
            <a:off x="7084059" y="4828922"/>
            <a:ext cx="4812146" cy="2169825"/>
          </a:xfrm>
          <a:prstGeom prst="rect">
            <a:avLst/>
          </a:prstGeom>
          <a:noFill/>
        </p:spPr>
        <p:txBody>
          <a:bodyPr wrap="square" rtlCol="0">
            <a:spAutoFit/>
          </a:bodyPr>
          <a:lstStyle/>
          <a:p>
            <a:r>
              <a:rPr lang="en-US" sz="2700" b="1">
                <a:solidFill>
                  <a:schemeClr val="bg1"/>
                </a:solidFill>
                <a:latin typeface="Ink Free" panose="03080402000500000000" pitchFamily="66" charset="0"/>
              </a:rPr>
              <a:t>Some populations may migrate as well as die from the infested waters, causing even less food which may eventually lead to it being abandoned.</a:t>
            </a:r>
          </a:p>
        </p:txBody>
      </p:sp>
    </p:spTree>
    <p:extLst>
      <p:ext uri="{BB962C8B-B14F-4D97-AF65-F5344CB8AC3E}">
        <p14:creationId xmlns:p14="http://schemas.microsoft.com/office/powerpoint/2010/main" val="7119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DFE3"/>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with medium confidence">
            <a:extLst>
              <a:ext uri="{FF2B5EF4-FFF2-40B4-BE49-F238E27FC236}">
                <a16:creationId xmlns:a16="http://schemas.microsoft.com/office/drawing/2014/main" id="{0DB91322-8575-421D-BAAA-3B2D865457AC}"/>
              </a:ext>
            </a:extLst>
          </p:cNvPr>
          <p:cNvPicPr>
            <a:picLocks noChangeAspect="1"/>
          </p:cNvPicPr>
          <p:nvPr/>
        </p:nvPicPr>
        <p:blipFill rotWithShape="1">
          <a:blip r:embed="rId2">
            <a:extLst>
              <a:ext uri="{28A0092B-C50C-407E-A947-70E740481C1C}">
                <a14:useLocalDpi xmlns:a14="http://schemas.microsoft.com/office/drawing/2010/main" val="0"/>
              </a:ext>
            </a:extLst>
          </a:blip>
          <a:srcRect l="43455" t="16121" r="38671" b="10762"/>
          <a:stretch/>
        </p:blipFill>
        <p:spPr>
          <a:xfrm>
            <a:off x="9677400" y="0"/>
            <a:ext cx="25146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B7CC439C-19F2-4D1D-9F7D-650985EC717B}"/>
              </a:ext>
            </a:extLst>
          </p:cNvPr>
          <p:cNvSpPr/>
          <p:nvPr/>
        </p:nvSpPr>
        <p:spPr>
          <a:xfrm flipV="1">
            <a:off x="0" y="848299"/>
            <a:ext cx="9677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12013-9C59-49C4-9990-7FC8B11EE0F1}"/>
              </a:ext>
            </a:extLst>
          </p:cNvPr>
          <p:cNvSpPr txBox="1"/>
          <p:nvPr/>
        </p:nvSpPr>
        <p:spPr>
          <a:xfrm>
            <a:off x="2834806" y="-44701"/>
            <a:ext cx="10113485" cy="938719"/>
          </a:xfrm>
          <a:prstGeom prst="rect">
            <a:avLst/>
          </a:prstGeom>
          <a:noFill/>
        </p:spPr>
        <p:txBody>
          <a:bodyPr wrap="square" rtlCol="0">
            <a:spAutoFit/>
          </a:bodyPr>
          <a:lstStyle/>
          <a:p>
            <a:r>
              <a:rPr lang="en-US" sz="5500">
                <a:solidFill>
                  <a:schemeClr val="bg1"/>
                </a:solidFill>
                <a:latin typeface="Modern Love" panose="04090805081005020601" pitchFamily="82" charset="0"/>
              </a:rPr>
              <a:t>Cooperation</a:t>
            </a:r>
          </a:p>
        </p:txBody>
      </p:sp>
      <p:sp>
        <p:nvSpPr>
          <p:cNvPr id="6" name="TextBox 5">
            <a:extLst>
              <a:ext uri="{FF2B5EF4-FFF2-40B4-BE49-F238E27FC236}">
                <a16:creationId xmlns:a16="http://schemas.microsoft.com/office/drawing/2014/main" id="{6DBD062A-E6F8-4C92-8D72-87601E8644A9}"/>
              </a:ext>
            </a:extLst>
          </p:cNvPr>
          <p:cNvSpPr txBox="1"/>
          <p:nvPr/>
        </p:nvSpPr>
        <p:spPr>
          <a:xfrm>
            <a:off x="241070" y="938719"/>
            <a:ext cx="9567949" cy="3862596"/>
          </a:xfrm>
          <a:prstGeom prst="rect">
            <a:avLst/>
          </a:prstGeom>
          <a:noFill/>
        </p:spPr>
        <p:txBody>
          <a:bodyPr wrap="square" rtlCol="0">
            <a:spAutoFit/>
          </a:bodyPr>
          <a:lstStyle/>
          <a:p>
            <a:r>
              <a:rPr lang="en-US" sz="3500" b="1">
                <a:solidFill>
                  <a:schemeClr val="bg1"/>
                </a:solidFill>
                <a:latin typeface="Ink Free" panose="03080402000500000000" pitchFamily="66" charset="0"/>
              </a:rPr>
              <a:t>Cooperation is when individuals or organisms work together. An example of cooperation would be ostriches and zebras. Ostriches have a good sense of smell, but bad eyesight. Vice versa for zebras. They are both smart animals and prey, so they hang out with each other to avoid predators.</a:t>
            </a:r>
          </a:p>
        </p:txBody>
      </p:sp>
      <p:pic>
        <p:nvPicPr>
          <p:cNvPr id="8" name="Picture 7">
            <a:extLst>
              <a:ext uri="{FF2B5EF4-FFF2-40B4-BE49-F238E27FC236}">
                <a16:creationId xmlns:a16="http://schemas.microsoft.com/office/drawing/2014/main" id="{E04183F9-C47F-4A70-8CD7-6D83DFBDED9E}"/>
              </a:ext>
            </a:extLst>
          </p:cNvPr>
          <p:cNvPicPr>
            <a:picLocks noChangeAspect="1"/>
          </p:cNvPicPr>
          <p:nvPr/>
        </p:nvPicPr>
        <p:blipFill rotWithShape="1">
          <a:blip r:embed="rId3"/>
          <a:srcRect l="13932" t="18546" r="15185" b="10910"/>
          <a:stretch/>
        </p:blipFill>
        <p:spPr>
          <a:xfrm>
            <a:off x="5099858" y="4259492"/>
            <a:ext cx="3690851" cy="244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group of zebras and ostriches in a field&#10;&#10;Description automatically generated with medium confidence">
            <a:extLst>
              <a:ext uri="{FF2B5EF4-FFF2-40B4-BE49-F238E27FC236}">
                <a16:creationId xmlns:a16="http://schemas.microsoft.com/office/drawing/2014/main" id="{CB61DAD6-474F-49D9-BE1A-1D44953EF980}"/>
              </a:ext>
            </a:extLst>
          </p:cNvPr>
          <p:cNvPicPr>
            <a:picLocks noChangeAspect="1"/>
          </p:cNvPicPr>
          <p:nvPr/>
        </p:nvPicPr>
        <p:blipFill rotWithShape="1">
          <a:blip r:embed="rId4">
            <a:extLst>
              <a:ext uri="{28A0092B-C50C-407E-A947-70E740481C1C}">
                <a14:useLocalDpi xmlns:a14="http://schemas.microsoft.com/office/drawing/2010/main" val="0"/>
              </a:ext>
            </a:extLst>
          </a:blip>
          <a:srcRect l="6094" t="23758" r="11240" b="12369"/>
          <a:stretch/>
        </p:blipFill>
        <p:spPr>
          <a:xfrm>
            <a:off x="425670" y="4757416"/>
            <a:ext cx="3787497" cy="1950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phic 11" descr="Zebra with solid fill">
            <a:extLst>
              <a:ext uri="{FF2B5EF4-FFF2-40B4-BE49-F238E27FC236}">
                <a16:creationId xmlns:a16="http://schemas.microsoft.com/office/drawing/2014/main" id="{54905075-BD12-41E4-94F0-F4C03A5514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0217" y="3931616"/>
            <a:ext cx="914400" cy="914400"/>
          </a:xfrm>
          <a:prstGeom prst="rect">
            <a:avLst/>
          </a:prstGeom>
        </p:spPr>
      </p:pic>
      <p:pic>
        <p:nvPicPr>
          <p:cNvPr id="14" name="Graphic 13" descr="Flamingo with solid fill">
            <a:extLst>
              <a:ext uri="{FF2B5EF4-FFF2-40B4-BE49-F238E27FC236}">
                <a16:creationId xmlns:a16="http://schemas.microsoft.com/office/drawing/2014/main" id="{B3AADE68-9106-48E2-A1C0-BADAB1F139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374617" y="4012317"/>
            <a:ext cx="752997" cy="752997"/>
          </a:xfrm>
          <a:prstGeom prst="rect">
            <a:avLst/>
          </a:prstGeom>
        </p:spPr>
      </p:pic>
    </p:spTree>
    <p:extLst>
      <p:ext uri="{BB962C8B-B14F-4D97-AF65-F5344CB8AC3E}">
        <p14:creationId xmlns:p14="http://schemas.microsoft.com/office/powerpoint/2010/main" val="391405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E8EF"/>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82E834F8-BC7C-40CF-9186-308EF1B91659}"/>
              </a:ext>
            </a:extLst>
          </p:cNvPr>
          <p:cNvPicPr>
            <a:picLocks noChangeAspect="1"/>
          </p:cNvPicPr>
          <p:nvPr/>
        </p:nvPicPr>
        <p:blipFill rotWithShape="1">
          <a:blip r:embed="rId2">
            <a:extLst>
              <a:ext uri="{28A0092B-C50C-407E-A947-70E740481C1C}">
                <a14:useLocalDpi xmlns:a14="http://schemas.microsoft.com/office/drawing/2010/main" val="0"/>
              </a:ext>
            </a:extLst>
          </a:blip>
          <a:srcRect l="40761" t="21071" r="48248" b="23498"/>
          <a:stretch/>
        </p:blipFill>
        <p:spPr>
          <a:xfrm>
            <a:off x="10151174" y="0"/>
            <a:ext cx="2040826" cy="6861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40CBA523-8809-4D79-9B28-2A51C811AD3D}"/>
              </a:ext>
            </a:extLst>
          </p:cNvPr>
          <p:cNvSpPr/>
          <p:nvPr/>
        </p:nvSpPr>
        <p:spPr>
          <a:xfrm>
            <a:off x="0" y="877070"/>
            <a:ext cx="1015117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BBD6F6-536A-F246-B8D4-619C28D3B805}"/>
              </a:ext>
            </a:extLst>
          </p:cNvPr>
          <p:cNvSpPr txBox="1"/>
          <p:nvPr/>
        </p:nvSpPr>
        <p:spPr>
          <a:xfrm>
            <a:off x="1325170" y="-37330"/>
            <a:ext cx="7837948" cy="960119"/>
          </a:xfrm>
          <a:prstGeom prst="rect">
            <a:avLst/>
          </a:prstGeom>
          <a:noFill/>
        </p:spPr>
        <p:txBody>
          <a:bodyPr wrap="square" rtlCol="0">
            <a:spAutoFit/>
          </a:bodyPr>
          <a:lstStyle/>
          <a:p>
            <a:pPr algn="l"/>
            <a:endParaRPr lang="en-US"/>
          </a:p>
        </p:txBody>
      </p:sp>
      <p:sp>
        <p:nvSpPr>
          <p:cNvPr id="6" name="TextBox 5">
            <a:extLst>
              <a:ext uri="{FF2B5EF4-FFF2-40B4-BE49-F238E27FC236}">
                <a16:creationId xmlns:a16="http://schemas.microsoft.com/office/drawing/2014/main" id="{3F11B5EF-49F5-41D7-BFD8-F6741D58A7FF}"/>
              </a:ext>
            </a:extLst>
          </p:cNvPr>
          <p:cNvSpPr txBox="1"/>
          <p:nvPr/>
        </p:nvSpPr>
        <p:spPr>
          <a:xfrm>
            <a:off x="155712" y="104630"/>
            <a:ext cx="13181598" cy="784830"/>
          </a:xfrm>
          <a:prstGeom prst="rect">
            <a:avLst/>
          </a:prstGeom>
          <a:noFill/>
        </p:spPr>
        <p:txBody>
          <a:bodyPr wrap="square" rtlCol="0">
            <a:spAutoFit/>
          </a:bodyPr>
          <a:lstStyle/>
          <a:p>
            <a:r>
              <a:rPr lang="en-US" sz="4500">
                <a:solidFill>
                  <a:schemeClr val="bg1"/>
                </a:solidFill>
                <a:latin typeface="Modern Love" panose="04090805081005020601" pitchFamily="82" charset="0"/>
              </a:rPr>
              <a:t>Food Web for Zebras and Ostriches</a:t>
            </a:r>
          </a:p>
        </p:txBody>
      </p:sp>
      <p:pic>
        <p:nvPicPr>
          <p:cNvPr id="5" name="Picture 5">
            <a:extLst>
              <a:ext uri="{FF2B5EF4-FFF2-40B4-BE49-F238E27FC236}">
                <a16:creationId xmlns:a16="http://schemas.microsoft.com/office/drawing/2014/main" id="{EADB65B4-0FF3-C841-98B8-30000AE01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967" y="646725"/>
            <a:ext cx="6823240" cy="6519466"/>
          </a:xfrm>
          <a:prstGeom prst="rect">
            <a:avLst/>
          </a:prstGeom>
        </p:spPr>
      </p:pic>
      <p:sp>
        <p:nvSpPr>
          <p:cNvPr id="7" name="TextBox 6">
            <a:extLst>
              <a:ext uri="{FF2B5EF4-FFF2-40B4-BE49-F238E27FC236}">
                <a16:creationId xmlns:a16="http://schemas.microsoft.com/office/drawing/2014/main" id="{0542329C-8651-44E0-B160-049B8237168A}"/>
              </a:ext>
            </a:extLst>
          </p:cNvPr>
          <p:cNvSpPr txBox="1"/>
          <p:nvPr/>
        </p:nvSpPr>
        <p:spPr>
          <a:xfrm>
            <a:off x="4841422" y="2049236"/>
            <a:ext cx="1338943" cy="369332"/>
          </a:xfrm>
          <a:prstGeom prst="rect">
            <a:avLst/>
          </a:prstGeom>
          <a:noFill/>
        </p:spPr>
        <p:txBody>
          <a:bodyPr wrap="square" rtlCol="0">
            <a:spAutoFit/>
          </a:bodyPr>
          <a:lstStyle/>
          <a:p>
            <a:r>
              <a:rPr lang="en-US" b="1">
                <a:solidFill>
                  <a:schemeClr val="bg1"/>
                </a:solidFill>
                <a:latin typeface="Ink Free" panose="03080402000500000000" pitchFamily="66" charset="0"/>
              </a:rPr>
              <a:t>lion</a:t>
            </a:r>
          </a:p>
        </p:txBody>
      </p:sp>
      <p:sp>
        <p:nvSpPr>
          <p:cNvPr id="8" name="TextBox 7">
            <a:extLst>
              <a:ext uri="{FF2B5EF4-FFF2-40B4-BE49-F238E27FC236}">
                <a16:creationId xmlns:a16="http://schemas.microsoft.com/office/drawing/2014/main" id="{7F2C2AFC-4A49-4AF5-BE05-2117F045372F}"/>
              </a:ext>
            </a:extLst>
          </p:cNvPr>
          <p:cNvSpPr txBox="1"/>
          <p:nvPr/>
        </p:nvSpPr>
        <p:spPr>
          <a:xfrm>
            <a:off x="6816335" y="3338036"/>
            <a:ext cx="1338943" cy="369332"/>
          </a:xfrm>
          <a:prstGeom prst="rect">
            <a:avLst/>
          </a:prstGeom>
          <a:noFill/>
        </p:spPr>
        <p:txBody>
          <a:bodyPr wrap="square" rtlCol="0">
            <a:spAutoFit/>
          </a:bodyPr>
          <a:lstStyle/>
          <a:p>
            <a:r>
              <a:rPr lang="en-US" b="1">
                <a:solidFill>
                  <a:schemeClr val="bg1"/>
                </a:solidFill>
                <a:latin typeface="Ink Free" panose="03080402000500000000" pitchFamily="66" charset="0"/>
              </a:rPr>
              <a:t>leopard</a:t>
            </a:r>
          </a:p>
        </p:txBody>
      </p:sp>
      <p:sp>
        <p:nvSpPr>
          <p:cNvPr id="9" name="TextBox 8">
            <a:extLst>
              <a:ext uri="{FF2B5EF4-FFF2-40B4-BE49-F238E27FC236}">
                <a16:creationId xmlns:a16="http://schemas.microsoft.com/office/drawing/2014/main" id="{EFEA2597-0CDC-428C-B71B-E575333C5485}"/>
              </a:ext>
            </a:extLst>
          </p:cNvPr>
          <p:cNvSpPr txBox="1"/>
          <p:nvPr/>
        </p:nvSpPr>
        <p:spPr>
          <a:xfrm>
            <a:off x="4706194" y="3338036"/>
            <a:ext cx="1338943" cy="646331"/>
          </a:xfrm>
          <a:prstGeom prst="rect">
            <a:avLst/>
          </a:prstGeom>
          <a:noFill/>
        </p:spPr>
        <p:txBody>
          <a:bodyPr wrap="square" rtlCol="0">
            <a:spAutoFit/>
          </a:bodyPr>
          <a:lstStyle/>
          <a:p>
            <a:r>
              <a:rPr lang="en-US" b="1">
                <a:solidFill>
                  <a:schemeClr val="bg1"/>
                </a:solidFill>
                <a:latin typeface="Ink Free" panose="03080402000500000000" pitchFamily="66" charset="0"/>
              </a:rPr>
              <a:t>spotted hyena</a:t>
            </a:r>
          </a:p>
        </p:txBody>
      </p:sp>
      <p:sp>
        <p:nvSpPr>
          <p:cNvPr id="10" name="TextBox 9">
            <a:extLst>
              <a:ext uri="{FF2B5EF4-FFF2-40B4-BE49-F238E27FC236}">
                <a16:creationId xmlns:a16="http://schemas.microsoft.com/office/drawing/2014/main" id="{BD92670A-732C-44A5-8610-7843C429AF46}"/>
              </a:ext>
            </a:extLst>
          </p:cNvPr>
          <p:cNvSpPr txBox="1"/>
          <p:nvPr/>
        </p:nvSpPr>
        <p:spPr>
          <a:xfrm>
            <a:off x="2583807" y="3457388"/>
            <a:ext cx="1338943" cy="369332"/>
          </a:xfrm>
          <a:prstGeom prst="rect">
            <a:avLst/>
          </a:prstGeom>
          <a:noFill/>
        </p:spPr>
        <p:txBody>
          <a:bodyPr wrap="square" rtlCol="0">
            <a:spAutoFit/>
          </a:bodyPr>
          <a:lstStyle/>
          <a:p>
            <a:r>
              <a:rPr lang="en-US" b="1">
                <a:solidFill>
                  <a:schemeClr val="bg1"/>
                </a:solidFill>
                <a:latin typeface="Ink Free" panose="03080402000500000000" pitchFamily="66" charset="0"/>
              </a:rPr>
              <a:t>cheetah</a:t>
            </a:r>
          </a:p>
        </p:txBody>
      </p:sp>
      <p:sp>
        <p:nvSpPr>
          <p:cNvPr id="11" name="TextBox 10">
            <a:extLst>
              <a:ext uri="{FF2B5EF4-FFF2-40B4-BE49-F238E27FC236}">
                <a16:creationId xmlns:a16="http://schemas.microsoft.com/office/drawing/2014/main" id="{8452FFB1-0FA3-4866-817F-83DD5FBA52FE}"/>
              </a:ext>
            </a:extLst>
          </p:cNvPr>
          <p:cNvSpPr txBox="1"/>
          <p:nvPr/>
        </p:nvSpPr>
        <p:spPr>
          <a:xfrm>
            <a:off x="3670503" y="5678359"/>
            <a:ext cx="1338943" cy="369332"/>
          </a:xfrm>
          <a:prstGeom prst="rect">
            <a:avLst/>
          </a:prstGeom>
          <a:noFill/>
        </p:spPr>
        <p:txBody>
          <a:bodyPr wrap="square" rtlCol="0">
            <a:spAutoFit/>
          </a:bodyPr>
          <a:lstStyle/>
          <a:p>
            <a:r>
              <a:rPr lang="en-US" b="1">
                <a:solidFill>
                  <a:srgbClr val="FF0000"/>
                </a:solidFill>
                <a:latin typeface="Ink Free" panose="03080402000500000000" pitchFamily="66" charset="0"/>
              </a:rPr>
              <a:t>zebra</a:t>
            </a:r>
          </a:p>
        </p:txBody>
      </p:sp>
      <p:sp>
        <p:nvSpPr>
          <p:cNvPr id="12" name="TextBox 11">
            <a:extLst>
              <a:ext uri="{FF2B5EF4-FFF2-40B4-BE49-F238E27FC236}">
                <a16:creationId xmlns:a16="http://schemas.microsoft.com/office/drawing/2014/main" id="{1E9A035D-8C78-4793-9E2A-F178EDC8983A}"/>
              </a:ext>
            </a:extLst>
          </p:cNvPr>
          <p:cNvSpPr txBox="1"/>
          <p:nvPr/>
        </p:nvSpPr>
        <p:spPr>
          <a:xfrm>
            <a:off x="5628879" y="5035111"/>
            <a:ext cx="1338943" cy="369332"/>
          </a:xfrm>
          <a:prstGeom prst="rect">
            <a:avLst/>
          </a:prstGeom>
          <a:noFill/>
        </p:spPr>
        <p:txBody>
          <a:bodyPr wrap="square" rtlCol="0">
            <a:spAutoFit/>
          </a:bodyPr>
          <a:lstStyle/>
          <a:p>
            <a:r>
              <a:rPr lang="en-US" b="1">
                <a:solidFill>
                  <a:schemeClr val="bg1"/>
                </a:solidFill>
                <a:latin typeface="Ink Free" panose="03080402000500000000" pitchFamily="66" charset="0"/>
              </a:rPr>
              <a:t>ostrich</a:t>
            </a:r>
          </a:p>
        </p:txBody>
      </p:sp>
      <p:sp>
        <p:nvSpPr>
          <p:cNvPr id="13" name="TextBox 12">
            <a:extLst>
              <a:ext uri="{FF2B5EF4-FFF2-40B4-BE49-F238E27FC236}">
                <a16:creationId xmlns:a16="http://schemas.microsoft.com/office/drawing/2014/main" id="{8ED37794-AB7D-4324-A521-4D1D03A9EBD5}"/>
              </a:ext>
            </a:extLst>
          </p:cNvPr>
          <p:cNvSpPr txBox="1"/>
          <p:nvPr/>
        </p:nvSpPr>
        <p:spPr>
          <a:xfrm>
            <a:off x="4672548" y="6547520"/>
            <a:ext cx="1338943" cy="369332"/>
          </a:xfrm>
          <a:prstGeom prst="rect">
            <a:avLst/>
          </a:prstGeom>
          <a:noFill/>
        </p:spPr>
        <p:txBody>
          <a:bodyPr wrap="square" rtlCol="0">
            <a:spAutoFit/>
          </a:bodyPr>
          <a:lstStyle/>
          <a:p>
            <a:r>
              <a:rPr lang="en-US" b="1">
                <a:solidFill>
                  <a:schemeClr val="bg1"/>
                </a:solidFill>
                <a:latin typeface="Ink Free" panose="03080402000500000000" pitchFamily="66" charset="0"/>
              </a:rPr>
              <a:t>vegetation</a:t>
            </a:r>
          </a:p>
        </p:txBody>
      </p:sp>
    </p:spTree>
    <p:extLst>
      <p:ext uri="{BB962C8B-B14F-4D97-AF65-F5344CB8AC3E}">
        <p14:creationId xmlns:p14="http://schemas.microsoft.com/office/powerpoint/2010/main" val="4099364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CE2E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4190C9-2D4C-4A34-877C-B28D1C3695EB}"/>
              </a:ext>
            </a:extLst>
          </p:cNvPr>
          <p:cNvPicPr>
            <a:picLocks noChangeAspect="1"/>
          </p:cNvPicPr>
          <p:nvPr/>
        </p:nvPicPr>
        <p:blipFill rotWithShape="1">
          <a:blip r:embed="rId2">
            <a:extLst>
              <a:ext uri="{28A0092B-C50C-407E-A947-70E740481C1C}">
                <a14:useLocalDpi xmlns:a14="http://schemas.microsoft.com/office/drawing/2010/main" val="0"/>
              </a:ext>
            </a:extLst>
          </a:blip>
          <a:srcRect l="54151" t="20577" r="34858" b="23992"/>
          <a:stretch/>
        </p:blipFill>
        <p:spPr>
          <a:xfrm>
            <a:off x="10151174" y="0"/>
            <a:ext cx="2040826" cy="6861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F6B86C7B-4DF2-4B0A-8A45-092AD2082370}"/>
              </a:ext>
            </a:extLst>
          </p:cNvPr>
          <p:cNvSpPr/>
          <p:nvPr/>
        </p:nvSpPr>
        <p:spPr>
          <a:xfrm>
            <a:off x="0" y="885825"/>
            <a:ext cx="1015117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D0F8DC0-E2AD-4CB7-91A1-2B716221BC24}"/>
              </a:ext>
            </a:extLst>
          </p:cNvPr>
          <p:cNvSpPr txBox="1"/>
          <p:nvPr/>
        </p:nvSpPr>
        <p:spPr>
          <a:xfrm>
            <a:off x="119062" y="111264"/>
            <a:ext cx="11706225" cy="707886"/>
          </a:xfrm>
          <a:prstGeom prst="rect">
            <a:avLst/>
          </a:prstGeom>
          <a:noFill/>
        </p:spPr>
        <p:txBody>
          <a:bodyPr wrap="square" rtlCol="0">
            <a:spAutoFit/>
          </a:bodyPr>
          <a:lstStyle/>
          <a:p>
            <a:r>
              <a:rPr lang="en-US" sz="4000" b="1">
                <a:solidFill>
                  <a:schemeClr val="bg1"/>
                </a:solidFill>
                <a:latin typeface="Modern Love" panose="04090805081005020601" pitchFamily="82" charset="0"/>
              </a:rPr>
              <a:t>Cause and Effect – Zebras and Ostriches</a:t>
            </a:r>
          </a:p>
        </p:txBody>
      </p:sp>
      <p:sp>
        <p:nvSpPr>
          <p:cNvPr id="6" name="Rectangle 5">
            <a:extLst>
              <a:ext uri="{FF2B5EF4-FFF2-40B4-BE49-F238E27FC236}">
                <a16:creationId xmlns:a16="http://schemas.microsoft.com/office/drawing/2014/main" id="{19BCF0E8-44CE-47FF-9447-DD20E997E8EA}"/>
              </a:ext>
            </a:extLst>
          </p:cNvPr>
          <p:cNvSpPr/>
          <p:nvPr/>
        </p:nvSpPr>
        <p:spPr>
          <a:xfrm>
            <a:off x="0" y="1562100"/>
            <a:ext cx="1015117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271969-4C32-45F1-88EF-0406E1937FEF}"/>
              </a:ext>
            </a:extLst>
          </p:cNvPr>
          <p:cNvSpPr/>
          <p:nvPr/>
        </p:nvSpPr>
        <p:spPr>
          <a:xfrm>
            <a:off x="5089399" y="908685"/>
            <a:ext cx="45719" cy="5949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5C060D-F922-4C33-9491-E94D098FF539}"/>
              </a:ext>
            </a:extLst>
          </p:cNvPr>
          <p:cNvSpPr/>
          <p:nvPr/>
        </p:nvSpPr>
        <p:spPr>
          <a:xfrm>
            <a:off x="36671" y="3296602"/>
            <a:ext cx="1015117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514B49-930D-417D-9AB1-EC7B0A80899B}"/>
              </a:ext>
            </a:extLst>
          </p:cNvPr>
          <p:cNvSpPr/>
          <p:nvPr/>
        </p:nvSpPr>
        <p:spPr>
          <a:xfrm>
            <a:off x="0" y="5076825"/>
            <a:ext cx="1015117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B125AB9-2030-4125-A46A-967C36035543}"/>
              </a:ext>
            </a:extLst>
          </p:cNvPr>
          <p:cNvSpPr txBox="1"/>
          <p:nvPr/>
        </p:nvSpPr>
        <p:spPr>
          <a:xfrm>
            <a:off x="1538286" y="885825"/>
            <a:ext cx="8501063" cy="815608"/>
          </a:xfrm>
          <a:prstGeom prst="rect">
            <a:avLst/>
          </a:prstGeom>
          <a:noFill/>
        </p:spPr>
        <p:txBody>
          <a:bodyPr wrap="square" rtlCol="0">
            <a:spAutoFit/>
          </a:bodyPr>
          <a:lstStyle/>
          <a:p>
            <a:r>
              <a:rPr lang="en-US" sz="4700" b="1">
                <a:solidFill>
                  <a:srgbClr val="6DA0EF"/>
                </a:solidFill>
                <a:latin typeface="Modern Love" panose="04090805081005020601" pitchFamily="82" charset="0"/>
              </a:rPr>
              <a:t>Cause                    Effect           </a:t>
            </a:r>
          </a:p>
        </p:txBody>
      </p:sp>
      <p:sp>
        <p:nvSpPr>
          <p:cNvPr id="13" name="TextBox 12">
            <a:extLst>
              <a:ext uri="{FF2B5EF4-FFF2-40B4-BE49-F238E27FC236}">
                <a16:creationId xmlns:a16="http://schemas.microsoft.com/office/drawing/2014/main" id="{8A05A6DF-D7C3-4932-851D-82D1619E0EBE}"/>
              </a:ext>
            </a:extLst>
          </p:cNvPr>
          <p:cNvSpPr txBox="1"/>
          <p:nvPr/>
        </p:nvSpPr>
        <p:spPr>
          <a:xfrm>
            <a:off x="48421" y="1713546"/>
            <a:ext cx="4963954" cy="1477328"/>
          </a:xfrm>
          <a:prstGeom prst="rect">
            <a:avLst/>
          </a:prstGeom>
          <a:noFill/>
        </p:spPr>
        <p:txBody>
          <a:bodyPr wrap="square" rtlCol="0">
            <a:spAutoFit/>
          </a:bodyPr>
          <a:lstStyle/>
          <a:p>
            <a:r>
              <a:rPr lang="en-US" sz="3000" b="1">
                <a:solidFill>
                  <a:schemeClr val="bg1"/>
                </a:solidFill>
                <a:latin typeface="Ink Free" panose="03080402000500000000" pitchFamily="66" charset="0"/>
              </a:rPr>
              <a:t>Zebras and ostriches working together, warning each other if a predator is nearby.</a:t>
            </a:r>
          </a:p>
        </p:txBody>
      </p:sp>
      <p:sp>
        <p:nvSpPr>
          <p:cNvPr id="17" name="TextBox 16">
            <a:extLst>
              <a:ext uri="{FF2B5EF4-FFF2-40B4-BE49-F238E27FC236}">
                <a16:creationId xmlns:a16="http://schemas.microsoft.com/office/drawing/2014/main" id="{FC34D8E8-2ACD-4D6C-9A57-9C63B8342CFA}"/>
              </a:ext>
            </a:extLst>
          </p:cNvPr>
          <p:cNvSpPr txBox="1"/>
          <p:nvPr/>
        </p:nvSpPr>
        <p:spPr>
          <a:xfrm>
            <a:off x="5161169" y="1690686"/>
            <a:ext cx="4963954" cy="1477328"/>
          </a:xfrm>
          <a:prstGeom prst="rect">
            <a:avLst/>
          </a:prstGeom>
          <a:noFill/>
        </p:spPr>
        <p:txBody>
          <a:bodyPr wrap="square" rtlCol="0">
            <a:spAutoFit/>
          </a:bodyPr>
          <a:lstStyle/>
          <a:p>
            <a:r>
              <a:rPr lang="en-US" sz="3000" b="1">
                <a:solidFill>
                  <a:schemeClr val="bg1"/>
                </a:solidFill>
                <a:latin typeface="Ink Free" panose="03080402000500000000" pitchFamily="66" charset="0"/>
              </a:rPr>
              <a:t>The predators will get less prey, which may cause some of the predators to die.</a:t>
            </a:r>
          </a:p>
        </p:txBody>
      </p:sp>
      <p:sp>
        <p:nvSpPr>
          <p:cNvPr id="18" name="TextBox 17">
            <a:extLst>
              <a:ext uri="{FF2B5EF4-FFF2-40B4-BE49-F238E27FC236}">
                <a16:creationId xmlns:a16="http://schemas.microsoft.com/office/drawing/2014/main" id="{F427E6BA-C893-42A0-AAEA-A264E761D79D}"/>
              </a:ext>
            </a:extLst>
          </p:cNvPr>
          <p:cNvSpPr txBox="1"/>
          <p:nvPr/>
        </p:nvSpPr>
        <p:spPr>
          <a:xfrm>
            <a:off x="36671" y="3402329"/>
            <a:ext cx="4963954" cy="1477328"/>
          </a:xfrm>
          <a:prstGeom prst="rect">
            <a:avLst/>
          </a:prstGeom>
          <a:noFill/>
        </p:spPr>
        <p:txBody>
          <a:bodyPr wrap="square" rtlCol="0">
            <a:spAutoFit/>
          </a:bodyPr>
          <a:lstStyle/>
          <a:p>
            <a:r>
              <a:rPr lang="en-US" sz="3000" b="1">
                <a:solidFill>
                  <a:schemeClr val="bg1"/>
                </a:solidFill>
                <a:latin typeface="Ink Free" panose="03080402000500000000" pitchFamily="66" charset="0"/>
              </a:rPr>
              <a:t>Zebras and ostriches working together, warning each other if a predator is nearby.</a:t>
            </a:r>
          </a:p>
        </p:txBody>
      </p:sp>
      <p:sp>
        <p:nvSpPr>
          <p:cNvPr id="19" name="TextBox 18">
            <a:extLst>
              <a:ext uri="{FF2B5EF4-FFF2-40B4-BE49-F238E27FC236}">
                <a16:creationId xmlns:a16="http://schemas.microsoft.com/office/drawing/2014/main" id="{4234AA33-4AFD-4F18-89D5-C1CD7A2395F7}"/>
              </a:ext>
            </a:extLst>
          </p:cNvPr>
          <p:cNvSpPr txBox="1"/>
          <p:nvPr/>
        </p:nvSpPr>
        <p:spPr>
          <a:xfrm>
            <a:off x="5135118" y="3354233"/>
            <a:ext cx="5337168" cy="1477328"/>
          </a:xfrm>
          <a:prstGeom prst="rect">
            <a:avLst/>
          </a:prstGeom>
          <a:noFill/>
        </p:spPr>
        <p:txBody>
          <a:bodyPr wrap="square" rtlCol="0">
            <a:spAutoFit/>
          </a:bodyPr>
          <a:lstStyle/>
          <a:p>
            <a:r>
              <a:rPr lang="en-US" sz="3000" b="1">
                <a:solidFill>
                  <a:schemeClr val="bg1"/>
                </a:solidFill>
                <a:latin typeface="Ink Free" panose="03080402000500000000" pitchFamily="66" charset="0"/>
              </a:rPr>
              <a:t>The zebra and ostrich population will increase if they continue to work together.</a:t>
            </a:r>
          </a:p>
        </p:txBody>
      </p:sp>
      <p:sp>
        <p:nvSpPr>
          <p:cNvPr id="20" name="TextBox 19">
            <a:extLst>
              <a:ext uri="{FF2B5EF4-FFF2-40B4-BE49-F238E27FC236}">
                <a16:creationId xmlns:a16="http://schemas.microsoft.com/office/drawing/2014/main" id="{2DD850F5-5FE3-4E57-8198-0BE2690E6E95}"/>
              </a:ext>
            </a:extLst>
          </p:cNvPr>
          <p:cNvSpPr txBox="1"/>
          <p:nvPr/>
        </p:nvSpPr>
        <p:spPr>
          <a:xfrm>
            <a:off x="0" y="5182552"/>
            <a:ext cx="4963954" cy="1477328"/>
          </a:xfrm>
          <a:prstGeom prst="rect">
            <a:avLst/>
          </a:prstGeom>
          <a:noFill/>
        </p:spPr>
        <p:txBody>
          <a:bodyPr wrap="square" rtlCol="0">
            <a:spAutoFit/>
          </a:bodyPr>
          <a:lstStyle/>
          <a:p>
            <a:r>
              <a:rPr lang="en-US" sz="3000" b="1">
                <a:solidFill>
                  <a:schemeClr val="bg1"/>
                </a:solidFill>
                <a:latin typeface="Ink Free" panose="03080402000500000000" pitchFamily="66" charset="0"/>
              </a:rPr>
              <a:t>Zebras and ostriches working together, warning each other if a predator is nearby.</a:t>
            </a:r>
          </a:p>
        </p:txBody>
      </p:sp>
      <p:sp>
        <p:nvSpPr>
          <p:cNvPr id="21" name="TextBox 20">
            <a:extLst>
              <a:ext uri="{FF2B5EF4-FFF2-40B4-BE49-F238E27FC236}">
                <a16:creationId xmlns:a16="http://schemas.microsoft.com/office/drawing/2014/main" id="{11A09B51-05CD-4031-8202-4F4079622D8F}"/>
              </a:ext>
            </a:extLst>
          </p:cNvPr>
          <p:cNvSpPr txBox="1"/>
          <p:nvPr/>
        </p:nvSpPr>
        <p:spPr>
          <a:xfrm>
            <a:off x="5112258" y="5092968"/>
            <a:ext cx="4963954" cy="1862048"/>
          </a:xfrm>
          <a:prstGeom prst="rect">
            <a:avLst/>
          </a:prstGeom>
          <a:noFill/>
        </p:spPr>
        <p:txBody>
          <a:bodyPr wrap="square" rtlCol="0">
            <a:spAutoFit/>
          </a:bodyPr>
          <a:lstStyle/>
          <a:p>
            <a:r>
              <a:rPr lang="en-US" sz="2300" b="1">
                <a:solidFill>
                  <a:schemeClr val="bg1"/>
                </a:solidFill>
                <a:latin typeface="Ink Free" panose="03080402000500000000" pitchFamily="66" charset="0"/>
              </a:rPr>
              <a:t>It is possible that if the animals do not get away in time, more of the population will die out because there will be more prey in one group for the predator to consume.</a:t>
            </a:r>
          </a:p>
        </p:txBody>
      </p:sp>
    </p:spTree>
    <p:extLst>
      <p:ext uri="{BB962C8B-B14F-4D97-AF65-F5344CB8AC3E}">
        <p14:creationId xmlns:p14="http://schemas.microsoft.com/office/powerpoint/2010/main" val="2755552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E0E4"/>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A331C76E-EDEE-415A-A6EE-EC415445754C}"/>
              </a:ext>
            </a:extLst>
          </p:cNvPr>
          <p:cNvPicPr>
            <a:picLocks noChangeAspect="1"/>
          </p:cNvPicPr>
          <p:nvPr/>
        </p:nvPicPr>
        <p:blipFill rotWithShape="1">
          <a:blip r:embed="rId2">
            <a:extLst>
              <a:ext uri="{28A0092B-C50C-407E-A947-70E740481C1C}">
                <a14:useLocalDpi xmlns:a14="http://schemas.microsoft.com/office/drawing/2010/main" val="0"/>
              </a:ext>
            </a:extLst>
          </a:blip>
          <a:srcRect l="25548" t="13895" r="59949" b="6387"/>
          <a:stretch/>
        </p:blipFill>
        <p:spPr>
          <a:xfrm>
            <a:off x="10320539" y="1"/>
            <a:ext cx="1871461" cy="685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0FA9AB1C-0272-43A9-A88B-C01A8CF763BB}"/>
              </a:ext>
            </a:extLst>
          </p:cNvPr>
          <p:cNvSpPr/>
          <p:nvPr/>
        </p:nvSpPr>
        <p:spPr>
          <a:xfrm flipV="1">
            <a:off x="0" y="924025"/>
            <a:ext cx="1032053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4C3646-BC27-49FC-BA90-94EB2D23B3E0}"/>
              </a:ext>
            </a:extLst>
          </p:cNvPr>
          <p:cNvSpPr txBox="1"/>
          <p:nvPr/>
        </p:nvSpPr>
        <p:spPr>
          <a:xfrm>
            <a:off x="3224464" y="62251"/>
            <a:ext cx="8499108" cy="861774"/>
          </a:xfrm>
          <a:prstGeom prst="rect">
            <a:avLst/>
          </a:prstGeom>
          <a:noFill/>
        </p:spPr>
        <p:txBody>
          <a:bodyPr wrap="square" rtlCol="0">
            <a:spAutoFit/>
          </a:bodyPr>
          <a:lstStyle/>
          <a:p>
            <a:r>
              <a:rPr lang="en-US" sz="5000">
                <a:solidFill>
                  <a:schemeClr val="bg1"/>
                </a:solidFill>
                <a:latin typeface="Modern Love" panose="04090805081005020601" pitchFamily="82" charset="0"/>
              </a:rPr>
              <a:t>Competitive</a:t>
            </a:r>
          </a:p>
        </p:txBody>
      </p:sp>
      <p:sp>
        <p:nvSpPr>
          <p:cNvPr id="6" name="TextBox 5">
            <a:extLst>
              <a:ext uri="{FF2B5EF4-FFF2-40B4-BE49-F238E27FC236}">
                <a16:creationId xmlns:a16="http://schemas.microsoft.com/office/drawing/2014/main" id="{C8B61DA6-2374-4D13-9603-669BA2F58DDE}"/>
              </a:ext>
            </a:extLst>
          </p:cNvPr>
          <p:cNvSpPr txBox="1"/>
          <p:nvPr/>
        </p:nvSpPr>
        <p:spPr>
          <a:xfrm>
            <a:off x="144379" y="998242"/>
            <a:ext cx="9894770" cy="3323987"/>
          </a:xfrm>
          <a:prstGeom prst="rect">
            <a:avLst/>
          </a:prstGeom>
          <a:noFill/>
        </p:spPr>
        <p:txBody>
          <a:bodyPr wrap="square" rtlCol="0">
            <a:spAutoFit/>
          </a:bodyPr>
          <a:lstStyle/>
          <a:p>
            <a:r>
              <a:rPr lang="en-US" sz="3000" b="1">
                <a:solidFill>
                  <a:schemeClr val="bg1"/>
                </a:solidFill>
                <a:latin typeface="Ink Free" panose="03080402000500000000" pitchFamily="66" charset="0"/>
              </a:rPr>
              <a:t>Competition is when two or more organisms or populations try and fight over the same limited resource, whether it be food, water, shelter, etcetera. Competition can happen by anyone, even ones of the same species.</a:t>
            </a:r>
          </a:p>
          <a:p>
            <a:r>
              <a:rPr lang="en-US" sz="3000" b="1">
                <a:solidFill>
                  <a:schemeClr val="bg1"/>
                </a:solidFill>
                <a:latin typeface="Ink Free" panose="03080402000500000000" pitchFamily="66" charset="0"/>
              </a:rPr>
              <a:t>An example of competition would be two tigers fighting over water. This is just one example, but there is lots of competition within organisms.</a:t>
            </a:r>
          </a:p>
        </p:txBody>
      </p:sp>
      <p:pic>
        <p:nvPicPr>
          <p:cNvPr id="8" name="Picture 7" descr="A picture containing text, monitor, screen, display&#10;&#10;Description automatically generated">
            <a:extLst>
              <a:ext uri="{FF2B5EF4-FFF2-40B4-BE49-F238E27FC236}">
                <a16:creationId xmlns:a16="http://schemas.microsoft.com/office/drawing/2014/main" id="{C8402140-2AA7-4211-93B7-154C46BDA45D}"/>
              </a:ext>
            </a:extLst>
          </p:cNvPr>
          <p:cNvPicPr>
            <a:picLocks noChangeAspect="1"/>
          </p:cNvPicPr>
          <p:nvPr/>
        </p:nvPicPr>
        <p:blipFill rotWithShape="1">
          <a:blip r:embed="rId3">
            <a:extLst>
              <a:ext uri="{28A0092B-C50C-407E-A947-70E740481C1C}">
                <a14:useLocalDpi xmlns:a14="http://schemas.microsoft.com/office/drawing/2010/main" val="0"/>
              </a:ext>
            </a:extLst>
          </a:blip>
          <a:srcRect l="22086" t="26706" r="23084" b="20807"/>
          <a:stretch/>
        </p:blipFill>
        <p:spPr>
          <a:xfrm>
            <a:off x="5504077" y="3925692"/>
            <a:ext cx="4163285" cy="2656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containing text, water, wave&#10;&#10;Description automatically generated">
            <a:extLst>
              <a:ext uri="{FF2B5EF4-FFF2-40B4-BE49-F238E27FC236}">
                <a16:creationId xmlns:a16="http://schemas.microsoft.com/office/drawing/2014/main" id="{4E88DCDC-1D30-4D91-B29E-1C57EAF87F92}"/>
              </a:ext>
            </a:extLst>
          </p:cNvPr>
          <p:cNvPicPr>
            <a:picLocks noChangeAspect="1"/>
          </p:cNvPicPr>
          <p:nvPr/>
        </p:nvPicPr>
        <p:blipFill rotWithShape="1">
          <a:blip r:embed="rId4">
            <a:extLst>
              <a:ext uri="{28A0092B-C50C-407E-A947-70E740481C1C}">
                <a14:useLocalDpi xmlns:a14="http://schemas.microsoft.com/office/drawing/2010/main" val="0"/>
              </a:ext>
            </a:extLst>
          </a:blip>
          <a:srcRect l="7489" t="13473" r="8934" b="26561"/>
          <a:stretch/>
        </p:blipFill>
        <p:spPr>
          <a:xfrm>
            <a:off x="428457" y="4352034"/>
            <a:ext cx="4663307" cy="2230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phic 11" descr="Tiger outline">
            <a:extLst>
              <a:ext uri="{FF2B5EF4-FFF2-40B4-BE49-F238E27FC236}">
                <a16:creationId xmlns:a16="http://schemas.microsoft.com/office/drawing/2014/main" id="{8FF4B060-F44E-4871-BD78-AE7925C6CB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401265" y="5467306"/>
            <a:ext cx="1793312" cy="1793312"/>
          </a:xfrm>
          <a:prstGeom prst="rect">
            <a:avLst/>
          </a:prstGeom>
        </p:spPr>
      </p:pic>
    </p:spTree>
    <p:extLst>
      <p:ext uri="{BB962C8B-B14F-4D97-AF65-F5344CB8AC3E}">
        <p14:creationId xmlns:p14="http://schemas.microsoft.com/office/powerpoint/2010/main" val="360275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DCDE"/>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8F38AF0D-A491-476D-A50E-37D8EC01AB33}"/>
              </a:ext>
            </a:extLst>
          </p:cNvPr>
          <p:cNvPicPr>
            <a:picLocks noChangeAspect="1"/>
          </p:cNvPicPr>
          <p:nvPr/>
        </p:nvPicPr>
        <p:blipFill rotWithShape="1">
          <a:blip r:embed="rId2">
            <a:extLst>
              <a:ext uri="{28A0092B-C50C-407E-A947-70E740481C1C}">
                <a14:useLocalDpi xmlns:a14="http://schemas.microsoft.com/office/drawing/2010/main" val="0"/>
              </a:ext>
            </a:extLst>
          </a:blip>
          <a:srcRect l="61852" t="12445" r="22840" b="6371"/>
          <a:stretch/>
        </p:blipFill>
        <p:spPr>
          <a:xfrm>
            <a:off x="10252238" y="0"/>
            <a:ext cx="193976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4AFAAB86-C302-494D-ADDE-16099A3F81D5}"/>
              </a:ext>
            </a:extLst>
          </p:cNvPr>
          <p:cNvSpPr/>
          <p:nvPr/>
        </p:nvSpPr>
        <p:spPr>
          <a:xfrm>
            <a:off x="0" y="902415"/>
            <a:ext cx="1025223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38C05C-CCA1-458A-B273-DC77C4B27E2F}"/>
              </a:ext>
            </a:extLst>
          </p:cNvPr>
          <p:cNvSpPr txBox="1"/>
          <p:nvPr/>
        </p:nvSpPr>
        <p:spPr>
          <a:xfrm>
            <a:off x="43500" y="83810"/>
            <a:ext cx="10252238" cy="861774"/>
          </a:xfrm>
          <a:prstGeom prst="rect">
            <a:avLst/>
          </a:prstGeom>
          <a:noFill/>
        </p:spPr>
        <p:txBody>
          <a:bodyPr wrap="square" rtlCol="0">
            <a:spAutoFit/>
          </a:bodyPr>
          <a:lstStyle/>
          <a:p>
            <a:pPr algn="ctr"/>
            <a:r>
              <a:rPr lang="en-US" sz="5000" b="1">
                <a:solidFill>
                  <a:schemeClr val="bg1"/>
                </a:solidFill>
                <a:latin typeface="Modern Love" panose="04090805081005020601" pitchFamily="82" charset="0"/>
              </a:rPr>
              <a:t>Competition – Tiger Food Web</a:t>
            </a:r>
          </a:p>
        </p:txBody>
      </p:sp>
      <p:pic>
        <p:nvPicPr>
          <p:cNvPr id="2" name="Picture 5">
            <a:extLst>
              <a:ext uri="{FF2B5EF4-FFF2-40B4-BE49-F238E27FC236}">
                <a16:creationId xmlns:a16="http://schemas.microsoft.com/office/drawing/2014/main" id="{A7F51F27-5085-1345-B44A-3E25561BD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300" y="1619936"/>
            <a:ext cx="6010438" cy="5740679"/>
          </a:xfrm>
          <a:prstGeom prst="rect">
            <a:avLst/>
          </a:prstGeom>
        </p:spPr>
      </p:pic>
      <p:sp>
        <p:nvSpPr>
          <p:cNvPr id="6" name="TextBox 5">
            <a:extLst>
              <a:ext uri="{FF2B5EF4-FFF2-40B4-BE49-F238E27FC236}">
                <a16:creationId xmlns:a16="http://schemas.microsoft.com/office/drawing/2014/main" id="{4E779061-C8BA-48D4-B938-FA06163D49F0}"/>
              </a:ext>
            </a:extLst>
          </p:cNvPr>
          <p:cNvSpPr txBox="1"/>
          <p:nvPr/>
        </p:nvSpPr>
        <p:spPr>
          <a:xfrm>
            <a:off x="71120" y="1239519"/>
            <a:ext cx="4531360" cy="5016758"/>
          </a:xfrm>
          <a:prstGeom prst="rect">
            <a:avLst/>
          </a:prstGeom>
          <a:noFill/>
        </p:spPr>
        <p:txBody>
          <a:bodyPr wrap="square" rtlCol="0">
            <a:spAutoFit/>
          </a:bodyPr>
          <a:lstStyle/>
          <a:p>
            <a:r>
              <a:rPr lang="en-US" sz="4000" b="1">
                <a:solidFill>
                  <a:schemeClr val="accent1">
                    <a:lumMod val="60000"/>
                    <a:lumOff val="40000"/>
                  </a:schemeClr>
                </a:solidFill>
                <a:latin typeface="Ink Free" panose="03080402000500000000" pitchFamily="66" charset="0"/>
              </a:rPr>
              <a:t>(</a:t>
            </a:r>
            <a:r>
              <a:rPr lang="en-US" sz="4000" b="1">
                <a:solidFill>
                  <a:schemeClr val="bg1"/>
                </a:solidFill>
                <a:latin typeface="Ink Free" panose="03080402000500000000" pitchFamily="66" charset="0"/>
              </a:rPr>
              <a:t>This food web is just a simple version of an actual tiger food web! Tigers are at the top of the food web and eat tons of different animals.</a:t>
            </a:r>
            <a:r>
              <a:rPr lang="en-US" sz="4000" b="1">
                <a:solidFill>
                  <a:schemeClr val="accent1">
                    <a:lumMod val="60000"/>
                    <a:lumOff val="40000"/>
                  </a:schemeClr>
                </a:solidFill>
                <a:latin typeface="Ink Free" panose="03080402000500000000" pitchFamily="66" charset="0"/>
              </a:rPr>
              <a:t>)</a:t>
            </a:r>
          </a:p>
        </p:txBody>
      </p:sp>
      <p:sp>
        <p:nvSpPr>
          <p:cNvPr id="7" name="TextBox 6">
            <a:extLst>
              <a:ext uri="{FF2B5EF4-FFF2-40B4-BE49-F238E27FC236}">
                <a16:creationId xmlns:a16="http://schemas.microsoft.com/office/drawing/2014/main" id="{D9DFEEBB-48DA-4C8C-92E6-5DEBB3B81172}"/>
              </a:ext>
            </a:extLst>
          </p:cNvPr>
          <p:cNvSpPr txBox="1"/>
          <p:nvPr/>
        </p:nvSpPr>
        <p:spPr>
          <a:xfrm>
            <a:off x="8183892" y="1421868"/>
            <a:ext cx="1091535" cy="553998"/>
          </a:xfrm>
          <a:prstGeom prst="rect">
            <a:avLst/>
          </a:prstGeom>
          <a:noFill/>
        </p:spPr>
        <p:txBody>
          <a:bodyPr wrap="square" rtlCol="0">
            <a:spAutoFit/>
          </a:bodyPr>
          <a:lstStyle/>
          <a:p>
            <a:r>
              <a:rPr lang="en-US" sz="3000" b="1">
                <a:solidFill>
                  <a:schemeClr val="bg1"/>
                </a:solidFill>
                <a:latin typeface="Ink Free" panose="03080402000500000000" pitchFamily="66" charset="0"/>
              </a:rPr>
              <a:t>Tiger</a:t>
            </a:r>
          </a:p>
        </p:txBody>
      </p:sp>
      <p:sp>
        <p:nvSpPr>
          <p:cNvPr id="8" name="TextBox 7">
            <a:extLst>
              <a:ext uri="{FF2B5EF4-FFF2-40B4-BE49-F238E27FC236}">
                <a16:creationId xmlns:a16="http://schemas.microsoft.com/office/drawing/2014/main" id="{2F8A8995-DF34-4D14-9772-BA043D35F545}"/>
              </a:ext>
            </a:extLst>
          </p:cNvPr>
          <p:cNvSpPr txBox="1"/>
          <p:nvPr/>
        </p:nvSpPr>
        <p:spPr>
          <a:xfrm>
            <a:off x="6303082" y="2979559"/>
            <a:ext cx="1800873" cy="553998"/>
          </a:xfrm>
          <a:prstGeom prst="rect">
            <a:avLst/>
          </a:prstGeom>
          <a:noFill/>
        </p:spPr>
        <p:txBody>
          <a:bodyPr wrap="square" rtlCol="0">
            <a:spAutoFit/>
          </a:bodyPr>
          <a:lstStyle/>
          <a:p>
            <a:r>
              <a:rPr lang="en-US" sz="3000" b="1">
                <a:solidFill>
                  <a:schemeClr val="bg1"/>
                </a:solidFill>
                <a:latin typeface="Ink Free" panose="03080402000500000000" pitchFamily="66" charset="0"/>
              </a:rPr>
              <a:t>Cougar</a:t>
            </a:r>
          </a:p>
        </p:txBody>
      </p:sp>
      <p:sp>
        <p:nvSpPr>
          <p:cNvPr id="9" name="TextBox 8">
            <a:extLst>
              <a:ext uri="{FF2B5EF4-FFF2-40B4-BE49-F238E27FC236}">
                <a16:creationId xmlns:a16="http://schemas.microsoft.com/office/drawing/2014/main" id="{590E0DA4-9FA3-4F5A-BA95-C1AD7B471BDD}"/>
              </a:ext>
            </a:extLst>
          </p:cNvPr>
          <p:cNvSpPr txBox="1"/>
          <p:nvPr/>
        </p:nvSpPr>
        <p:spPr>
          <a:xfrm>
            <a:off x="4798378" y="4408429"/>
            <a:ext cx="1091535" cy="553998"/>
          </a:xfrm>
          <a:prstGeom prst="rect">
            <a:avLst/>
          </a:prstGeom>
          <a:noFill/>
        </p:spPr>
        <p:txBody>
          <a:bodyPr wrap="square" rtlCol="0">
            <a:spAutoFit/>
          </a:bodyPr>
          <a:lstStyle/>
          <a:p>
            <a:r>
              <a:rPr lang="en-US" sz="3000" b="1">
                <a:solidFill>
                  <a:schemeClr val="bg1"/>
                </a:solidFill>
                <a:latin typeface="Ink Free" panose="03080402000500000000" pitchFamily="66" charset="0"/>
              </a:rPr>
              <a:t>Deer</a:t>
            </a:r>
          </a:p>
        </p:txBody>
      </p:sp>
      <p:sp>
        <p:nvSpPr>
          <p:cNvPr id="10" name="TextBox 9">
            <a:extLst>
              <a:ext uri="{FF2B5EF4-FFF2-40B4-BE49-F238E27FC236}">
                <a16:creationId xmlns:a16="http://schemas.microsoft.com/office/drawing/2014/main" id="{79AC515E-957A-4B45-A438-3538D41A3257}"/>
              </a:ext>
            </a:extLst>
          </p:cNvPr>
          <p:cNvSpPr txBox="1"/>
          <p:nvPr/>
        </p:nvSpPr>
        <p:spPr>
          <a:xfrm>
            <a:off x="8800673" y="4025434"/>
            <a:ext cx="1091535" cy="553998"/>
          </a:xfrm>
          <a:prstGeom prst="rect">
            <a:avLst/>
          </a:prstGeom>
          <a:noFill/>
        </p:spPr>
        <p:txBody>
          <a:bodyPr wrap="square" rtlCol="0">
            <a:spAutoFit/>
          </a:bodyPr>
          <a:lstStyle/>
          <a:p>
            <a:r>
              <a:rPr lang="en-US" sz="3000" b="1">
                <a:solidFill>
                  <a:schemeClr val="bg1"/>
                </a:solidFill>
                <a:latin typeface="Ink Free" panose="03080402000500000000" pitchFamily="66" charset="0"/>
              </a:rPr>
              <a:t>Bear</a:t>
            </a:r>
          </a:p>
        </p:txBody>
      </p:sp>
      <p:sp>
        <p:nvSpPr>
          <p:cNvPr id="11" name="TextBox 10">
            <a:extLst>
              <a:ext uri="{FF2B5EF4-FFF2-40B4-BE49-F238E27FC236}">
                <a16:creationId xmlns:a16="http://schemas.microsoft.com/office/drawing/2014/main" id="{C669F146-DC21-4F52-B895-433C3F9CEF04}"/>
              </a:ext>
            </a:extLst>
          </p:cNvPr>
          <p:cNvSpPr txBox="1"/>
          <p:nvPr/>
        </p:nvSpPr>
        <p:spPr>
          <a:xfrm>
            <a:off x="6780288" y="6075129"/>
            <a:ext cx="1530698" cy="553998"/>
          </a:xfrm>
          <a:prstGeom prst="rect">
            <a:avLst/>
          </a:prstGeom>
          <a:noFill/>
        </p:spPr>
        <p:txBody>
          <a:bodyPr wrap="square" rtlCol="0">
            <a:spAutoFit/>
          </a:bodyPr>
          <a:lstStyle/>
          <a:p>
            <a:r>
              <a:rPr lang="en-US" sz="3000" b="1">
                <a:solidFill>
                  <a:schemeClr val="bg1"/>
                </a:solidFill>
                <a:latin typeface="Ink Free" panose="03080402000500000000" pitchFamily="66" charset="0"/>
              </a:rPr>
              <a:t>Grass</a:t>
            </a:r>
          </a:p>
        </p:txBody>
      </p:sp>
    </p:spTree>
    <p:extLst>
      <p:ext uri="{BB962C8B-B14F-4D97-AF65-F5344CB8AC3E}">
        <p14:creationId xmlns:p14="http://schemas.microsoft.com/office/powerpoint/2010/main" val="3385887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FD5BF"/>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1DCB9A73-AF06-440B-B1C1-60E485636826}"/>
              </a:ext>
            </a:extLst>
          </p:cNvPr>
          <p:cNvPicPr>
            <a:picLocks noChangeAspect="1"/>
          </p:cNvPicPr>
          <p:nvPr/>
        </p:nvPicPr>
        <p:blipFill rotWithShape="1">
          <a:blip r:embed="rId3">
            <a:extLst>
              <a:ext uri="{28A0092B-C50C-407E-A947-70E740481C1C}">
                <a14:useLocalDpi xmlns:a14="http://schemas.microsoft.com/office/drawing/2010/main" val="0"/>
              </a:ext>
            </a:extLst>
          </a:blip>
          <a:srcRect l="45702" t="12352" r="35166" b="5539"/>
          <a:stretch/>
        </p:blipFill>
        <p:spPr>
          <a:xfrm>
            <a:off x="4984020" y="0"/>
            <a:ext cx="222395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25CE7BF6-6B2B-449F-BC68-59C7E774C460}"/>
              </a:ext>
            </a:extLst>
          </p:cNvPr>
          <p:cNvSpPr/>
          <p:nvPr/>
        </p:nvSpPr>
        <p:spPr>
          <a:xfrm flipV="1">
            <a:off x="0" y="1022046"/>
            <a:ext cx="49840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9A72DD-8AB4-4607-9C75-6F7D3ABA0616}"/>
              </a:ext>
            </a:extLst>
          </p:cNvPr>
          <p:cNvSpPr/>
          <p:nvPr/>
        </p:nvSpPr>
        <p:spPr>
          <a:xfrm flipV="1">
            <a:off x="7207980" y="1022046"/>
            <a:ext cx="49840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348A4FA-FC72-8C46-AB24-4793347837C0}"/>
              </a:ext>
            </a:extLst>
          </p:cNvPr>
          <p:cNvSpPr txBox="1"/>
          <p:nvPr/>
        </p:nvSpPr>
        <p:spPr>
          <a:xfrm>
            <a:off x="895009" y="52102"/>
            <a:ext cx="4403486" cy="1015663"/>
          </a:xfrm>
          <a:prstGeom prst="rect">
            <a:avLst/>
          </a:prstGeom>
          <a:noFill/>
          <a:ln>
            <a:noFill/>
          </a:ln>
        </p:spPr>
        <p:txBody>
          <a:bodyPr wrap="square" rtlCol="0">
            <a:spAutoFit/>
          </a:bodyPr>
          <a:lstStyle/>
          <a:p>
            <a:pPr algn="l"/>
            <a:r>
              <a:rPr lang="en-US" sz="6000">
                <a:solidFill>
                  <a:schemeClr val="bg1"/>
                </a:solidFill>
                <a:latin typeface="Modern Love" panose="04090805081005020601" pitchFamily="82" charset="0"/>
              </a:rPr>
              <a:t>Predator</a:t>
            </a:r>
            <a:endParaRPr lang="en-US" sz="5500">
              <a:latin typeface="Modern Love" pitchFamily="82" charset="0"/>
            </a:endParaRPr>
          </a:p>
        </p:txBody>
      </p:sp>
      <p:sp>
        <p:nvSpPr>
          <p:cNvPr id="5" name="TextBox 4">
            <a:extLst>
              <a:ext uri="{FF2B5EF4-FFF2-40B4-BE49-F238E27FC236}">
                <a16:creationId xmlns:a16="http://schemas.microsoft.com/office/drawing/2014/main" id="{AB10F7C2-E46B-1E41-9A86-EA79096C9F26}"/>
              </a:ext>
            </a:extLst>
          </p:cNvPr>
          <p:cNvSpPr txBox="1"/>
          <p:nvPr/>
        </p:nvSpPr>
        <p:spPr>
          <a:xfrm>
            <a:off x="8815438" y="0"/>
            <a:ext cx="4543597" cy="1015663"/>
          </a:xfrm>
          <a:prstGeom prst="rect">
            <a:avLst/>
          </a:prstGeom>
          <a:noFill/>
        </p:spPr>
        <p:txBody>
          <a:bodyPr wrap="square" rtlCol="0">
            <a:spAutoFit/>
          </a:bodyPr>
          <a:lstStyle/>
          <a:p>
            <a:pPr algn="l"/>
            <a:r>
              <a:rPr lang="en-US" sz="6000">
                <a:solidFill>
                  <a:schemeClr val="bg1"/>
                </a:solidFill>
                <a:latin typeface="Modern Love" panose="04090805081005020601" pitchFamily="82" charset="0"/>
              </a:rPr>
              <a:t>Prey</a:t>
            </a:r>
            <a:endParaRPr lang="en-US" sz="6000"/>
          </a:p>
        </p:txBody>
      </p:sp>
      <p:sp>
        <p:nvSpPr>
          <p:cNvPr id="7" name="TextBox 6">
            <a:extLst>
              <a:ext uri="{FF2B5EF4-FFF2-40B4-BE49-F238E27FC236}">
                <a16:creationId xmlns:a16="http://schemas.microsoft.com/office/drawing/2014/main" id="{14F022C2-6CF0-41A5-AC7D-72DB062BA24D}"/>
              </a:ext>
            </a:extLst>
          </p:cNvPr>
          <p:cNvSpPr txBox="1"/>
          <p:nvPr/>
        </p:nvSpPr>
        <p:spPr>
          <a:xfrm>
            <a:off x="11229" y="1010803"/>
            <a:ext cx="4984019" cy="1631216"/>
          </a:xfrm>
          <a:prstGeom prst="rect">
            <a:avLst/>
          </a:prstGeom>
          <a:noFill/>
        </p:spPr>
        <p:txBody>
          <a:bodyPr wrap="square" rtlCol="0">
            <a:spAutoFit/>
          </a:bodyPr>
          <a:lstStyle/>
          <a:p>
            <a:r>
              <a:rPr lang="en-US" sz="2500" b="1">
                <a:solidFill>
                  <a:schemeClr val="bg1"/>
                </a:solidFill>
                <a:latin typeface="Ink Free" panose="03080402000500000000" pitchFamily="66" charset="0"/>
              </a:rPr>
              <a:t>A predator is an organism that eats another organism, in this case, an animal that eats another animal.</a:t>
            </a:r>
          </a:p>
        </p:txBody>
      </p:sp>
      <p:sp>
        <p:nvSpPr>
          <p:cNvPr id="8" name="TextBox 7">
            <a:extLst>
              <a:ext uri="{FF2B5EF4-FFF2-40B4-BE49-F238E27FC236}">
                <a16:creationId xmlns:a16="http://schemas.microsoft.com/office/drawing/2014/main" id="{732A609C-D6BD-46BE-94BA-D4B8A084EDA4}"/>
              </a:ext>
            </a:extLst>
          </p:cNvPr>
          <p:cNvSpPr txBox="1"/>
          <p:nvPr/>
        </p:nvSpPr>
        <p:spPr>
          <a:xfrm>
            <a:off x="7207979" y="1022046"/>
            <a:ext cx="5141234" cy="1631216"/>
          </a:xfrm>
          <a:prstGeom prst="rect">
            <a:avLst/>
          </a:prstGeom>
          <a:noFill/>
        </p:spPr>
        <p:txBody>
          <a:bodyPr wrap="square" rtlCol="0">
            <a:spAutoFit/>
          </a:bodyPr>
          <a:lstStyle/>
          <a:p>
            <a:r>
              <a:rPr lang="en-US" sz="2500" b="1">
                <a:solidFill>
                  <a:schemeClr val="bg1"/>
                </a:solidFill>
                <a:latin typeface="Ink Free" panose="03080402000500000000" pitchFamily="66" charset="0"/>
              </a:rPr>
              <a:t>Prey is the organism that gets eaten by the other organism. In this case, the animal that gets eaten by the predator.</a:t>
            </a:r>
          </a:p>
        </p:txBody>
      </p:sp>
      <p:sp>
        <p:nvSpPr>
          <p:cNvPr id="9" name="TextBox 8">
            <a:extLst>
              <a:ext uri="{FF2B5EF4-FFF2-40B4-BE49-F238E27FC236}">
                <a16:creationId xmlns:a16="http://schemas.microsoft.com/office/drawing/2014/main" id="{FA7377AA-AF73-40F5-B08B-15BE107FD3B3}"/>
              </a:ext>
            </a:extLst>
          </p:cNvPr>
          <p:cNvSpPr txBox="1"/>
          <p:nvPr/>
        </p:nvSpPr>
        <p:spPr>
          <a:xfrm>
            <a:off x="11228" y="2496431"/>
            <a:ext cx="4916642" cy="2015936"/>
          </a:xfrm>
          <a:prstGeom prst="rect">
            <a:avLst/>
          </a:prstGeom>
          <a:noFill/>
        </p:spPr>
        <p:txBody>
          <a:bodyPr wrap="square" rtlCol="0">
            <a:spAutoFit/>
          </a:bodyPr>
          <a:lstStyle/>
          <a:p>
            <a:r>
              <a:rPr lang="en-US" sz="2500" b="1">
                <a:solidFill>
                  <a:schemeClr val="bg1"/>
                </a:solidFill>
                <a:latin typeface="Ink Free" panose="03080402000500000000" pitchFamily="66" charset="0"/>
              </a:rPr>
              <a:t>An example of a predator would be a polar bear. A polar bear is at the top of a food chain, and it eats other animals. Therefore, it is a predator.</a:t>
            </a:r>
          </a:p>
        </p:txBody>
      </p:sp>
      <p:sp>
        <p:nvSpPr>
          <p:cNvPr id="11" name="TextBox 10">
            <a:extLst>
              <a:ext uri="{FF2B5EF4-FFF2-40B4-BE49-F238E27FC236}">
                <a16:creationId xmlns:a16="http://schemas.microsoft.com/office/drawing/2014/main" id="{7834E629-1430-4E99-B760-920B58FF8BD8}"/>
              </a:ext>
            </a:extLst>
          </p:cNvPr>
          <p:cNvSpPr txBox="1"/>
          <p:nvPr/>
        </p:nvSpPr>
        <p:spPr>
          <a:xfrm>
            <a:off x="7219207" y="2496431"/>
            <a:ext cx="4916642" cy="1631216"/>
          </a:xfrm>
          <a:prstGeom prst="rect">
            <a:avLst/>
          </a:prstGeom>
          <a:noFill/>
        </p:spPr>
        <p:txBody>
          <a:bodyPr wrap="square" rtlCol="0">
            <a:spAutoFit/>
          </a:bodyPr>
          <a:lstStyle/>
          <a:p>
            <a:r>
              <a:rPr lang="en-US" sz="2500" b="1">
                <a:solidFill>
                  <a:schemeClr val="bg1"/>
                </a:solidFill>
                <a:latin typeface="Ink Free" panose="03080402000500000000" pitchFamily="66" charset="0"/>
              </a:rPr>
              <a:t>An example of a prey would be a seal. A seal is an animal that gets eaten by polar bears. Therefore, it is a prey.</a:t>
            </a:r>
          </a:p>
        </p:txBody>
      </p:sp>
      <p:pic>
        <p:nvPicPr>
          <p:cNvPr id="13" name="Picture 12" descr="A picture containing text, monitor, screen, television&#10;&#10;Description automatically generated">
            <a:extLst>
              <a:ext uri="{FF2B5EF4-FFF2-40B4-BE49-F238E27FC236}">
                <a16:creationId xmlns:a16="http://schemas.microsoft.com/office/drawing/2014/main" id="{FD634F47-C939-41AD-8F01-1BA44AEDDF92}"/>
              </a:ext>
            </a:extLst>
          </p:cNvPr>
          <p:cNvPicPr>
            <a:picLocks noChangeAspect="1"/>
          </p:cNvPicPr>
          <p:nvPr/>
        </p:nvPicPr>
        <p:blipFill rotWithShape="1">
          <a:blip r:embed="rId4">
            <a:extLst>
              <a:ext uri="{28A0092B-C50C-407E-A947-70E740481C1C}">
                <a14:useLocalDpi xmlns:a14="http://schemas.microsoft.com/office/drawing/2010/main" val="0"/>
              </a:ext>
            </a:extLst>
          </a:blip>
          <a:srcRect l="21702" t="19925" r="23564" b="25543"/>
          <a:stretch/>
        </p:blipFill>
        <p:spPr>
          <a:xfrm>
            <a:off x="532426" y="4512367"/>
            <a:ext cx="3466116" cy="230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text, water, bear, mammal&#10;&#10;Description automatically generated">
            <a:extLst>
              <a:ext uri="{FF2B5EF4-FFF2-40B4-BE49-F238E27FC236}">
                <a16:creationId xmlns:a16="http://schemas.microsoft.com/office/drawing/2014/main" id="{481314A5-CAED-450E-AD06-A93CE16858F6}"/>
              </a:ext>
            </a:extLst>
          </p:cNvPr>
          <p:cNvPicPr>
            <a:picLocks noChangeAspect="1"/>
          </p:cNvPicPr>
          <p:nvPr/>
        </p:nvPicPr>
        <p:blipFill rotWithShape="1">
          <a:blip r:embed="rId5">
            <a:extLst>
              <a:ext uri="{28A0092B-C50C-407E-A947-70E740481C1C}">
                <a14:useLocalDpi xmlns:a14="http://schemas.microsoft.com/office/drawing/2010/main" val="0"/>
              </a:ext>
            </a:extLst>
          </a:blip>
          <a:srcRect l="12913" t="29548" r="31556" b="17004"/>
          <a:stretch/>
        </p:blipFill>
        <p:spPr>
          <a:xfrm>
            <a:off x="7598413" y="4081928"/>
            <a:ext cx="4203154" cy="2696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Graphic 16" descr="Arrow Right with solid fill">
            <a:extLst>
              <a:ext uri="{FF2B5EF4-FFF2-40B4-BE49-F238E27FC236}">
                <a16:creationId xmlns:a16="http://schemas.microsoft.com/office/drawing/2014/main" id="{98D77A98-9D32-434F-B741-B2A57A4E55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742547">
            <a:off x="2291278" y="4379399"/>
            <a:ext cx="601800" cy="914400"/>
          </a:xfrm>
          <a:prstGeom prst="rect">
            <a:avLst/>
          </a:prstGeom>
        </p:spPr>
      </p:pic>
      <p:sp>
        <p:nvSpPr>
          <p:cNvPr id="18" name="TextBox 17">
            <a:extLst>
              <a:ext uri="{FF2B5EF4-FFF2-40B4-BE49-F238E27FC236}">
                <a16:creationId xmlns:a16="http://schemas.microsoft.com/office/drawing/2014/main" id="{5C9A4568-E8E8-4ED7-B498-A6F0FB07F916}"/>
              </a:ext>
            </a:extLst>
          </p:cNvPr>
          <p:cNvSpPr txBox="1"/>
          <p:nvPr/>
        </p:nvSpPr>
        <p:spPr>
          <a:xfrm rot="813003">
            <a:off x="2093559" y="4075042"/>
            <a:ext cx="1882239" cy="553998"/>
          </a:xfrm>
          <a:prstGeom prst="rect">
            <a:avLst/>
          </a:prstGeom>
          <a:noFill/>
        </p:spPr>
        <p:txBody>
          <a:bodyPr wrap="square" rtlCol="0">
            <a:spAutoFit/>
          </a:bodyPr>
          <a:lstStyle/>
          <a:p>
            <a:r>
              <a:rPr lang="en-US" sz="3000" b="1">
                <a:solidFill>
                  <a:srgbClr val="50785B"/>
                </a:solidFill>
                <a:latin typeface="Ink Free" panose="03080402000500000000" pitchFamily="66" charset="0"/>
              </a:rPr>
              <a:t>Predator</a:t>
            </a:r>
          </a:p>
        </p:txBody>
      </p:sp>
      <p:pic>
        <p:nvPicPr>
          <p:cNvPr id="19" name="Graphic 18" descr="Arrow Right with solid fill">
            <a:extLst>
              <a:ext uri="{FF2B5EF4-FFF2-40B4-BE49-F238E27FC236}">
                <a16:creationId xmlns:a16="http://schemas.microsoft.com/office/drawing/2014/main" id="{4417243A-48BE-4850-9261-AA1DCF81C4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2041888">
            <a:off x="10268762" y="5563280"/>
            <a:ext cx="601800" cy="914400"/>
          </a:xfrm>
          <a:prstGeom prst="rect">
            <a:avLst/>
          </a:prstGeom>
        </p:spPr>
      </p:pic>
      <p:sp>
        <p:nvSpPr>
          <p:cNvPr id="20" name="TextBox 19">
            <a:extLst>
              <a:ext uri="{FF2B5EF4-FFF2-40B4-BE49-F238E27FC236}">
                <a16:creationId xmlns:a16="http://schemas.microsoft.com/office/drawing/2014/main" id="{2660CEAB-A93F-43CC-827D-B9013A674B8C}"/>
              </a:ext>
            </a:extLst>
          </p:cNvPr>
          <p:cNvSpPr txBox="1"/>
          <p:nvPr/>
        </p:nvSpPr>
        <p:spPr>
          <a:xfrm rot="813003">
            <a:off x="10718454" y="6042318"/>
            <a:ext cx="1882239" cy="1015663"/>
          </a:xfrm>
          <a:prstGeom prst="rect">
            <a:avLst/>
          </a:prstGeom>
          <a:noFill/>
        </p:spPr>
        <p:txBody>
          <a:bodyPr wrap="square" rtlCol="0">
            <a:spAutoFit/>
          </a:bodyPr>
          <a:lstStyle/>
          <a:p>
            <a:r>
              <a:rPr lang="en-US" sz="3000" b="1">
                <a:solidFill>
                  <a:srgbClr val="50785B"/>
                </a:solidFill>
                <a:latin typeface="Ink Free" panose="03080402000500000000" pitchFamily="66" charset="0"/>
              </a:rPr>
              <a:t>Prey</a:t>
            </a:r>
          </a:p>
          <a:p>
            <a:endParaRPr lang="en-US" sz="3000" b="1">
              <a:solidFill>
                <a:srgbClr val="50785B"/>
              </a:solidFill>
              <a:latin typeface="Ink Free" panose="03080402000500000000" pitchFamily="66" charset="0"/>
            </a:endParaRPr>
          </a:p>
        </p:txBody>
      </p:sp>
    </p:spTree>
    <p:extLst>
      <p:ext uri="{BB962C8B-B14F-4D97-AF65-F5344CB8AC3E}">
        <p14:creationId xmlns:p14="http://schemas.microsoft.com/office/powerpoint/2010/main" val="3855065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2DAC1"/>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F12AF26F-C449-4119-9B84-180FF281336B}"/>
              </a:ext>
            </a:extLst>
          </p:cNvPr>
          <p:cNvPicPr>
            <a:picLocks noChangeAspect="1"/>
          </p:cNvPicPr>
          <p:nvPr/>
        </p:nvPicPr>
        <p:blipFill rotWithShape="1">
          <a:blip r:embed="rId2">
            <a:extLst>
              <a:ext uri="{28A0092B-C50C-407E-A947-70E740481C1C}">
                <a14:useLocalDpi xmlns:a14="http://schemas.microsoft.com/office/drawing/2010/main" val="0"/>
              </a:ext>
            </a:extLst>
          </a:blip>
          <a:srcRect l="34018" t="13198" r="51696" b="14478"/>
          <a:stretch/>
        </p:blipFill>
        <p:spPr>
          <a:xfrm>
            <a:off x="10160000" y="1"/>
            <a:ext cx="2032000" cy="685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081E6D31-E422-4B91-BACB-402CAF03F22A}"/>
              </a:ext>
            </a:extLst>
          </p:cNvPr>
          <p:cNvSpPr/>
          <p:nvPr/>
        </p:nvSpPr>
        <p:spPr>
          <a:xfrm>
            <a:off x="0" y="1155008"/>
            <a:ext cx="101600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451986-A023-40D0-B8D7-195D229231FE}"/>
              </a:ext>
            </a:extLst>
          </p:cNvPr>
          <p:cNvSpPr txBox="1"/>
          <p:nvPr/>
        </p:nvSpPr>
        <p:spPr>
          <a:xfrm>
            <a:off x="1154545" y="0"/>
            <a:ext cx="9005455" cy="1323439"/>
          </a:xfrm>
          <a:prstGeom prst="rect">
            <a:avLst/>
          </a:prstGeom>
          <a:noFill/>
        </p:spPr>
        <p:txBody>
          <a:bodyPr wrap="square" rtlCol="0">
            <a:spAutoFit/>
          </a:bodyPr>
          <a:lstStyle/>
          <a:p>
            <a:pPr algn="ctr"/>
            <a:r>
              <a:rPr lang="en-US" sz="4000" b="1">
                <a:solidFill>
                  <a:schemeClr val="bg1"/>
                </a:solidFill>
                <a:latin typeface="Modern Love" panose="04090805081005020601" pitchFamily="82" charset="0"/>
              </a:rPr>
              <a:t>Predator and Prey Food Chain – Polar Bears and Seals</a:t>
            </a:r>
          </a:p>
        </p:txBody>
      </p:sp>
      <p:pic>
        <p:nvPicPr>
          <p:cNvPr id="2" name="Picture 5">
            <a:extLst>
              <a:ext uri="{FF2B5EF4-FFF2-40B4-BE49-F238E27FC236}">
                <a16:creationId xmlns:a16="http://schemas.microsoft.com/office/drawing/2014/main" id="{A33C5302-24D7-3F4A-929E-171B1D3B3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0" y="1004072"/>
            <a:ext cx="6126691" cy="5853928"/>
          </a:xfrm>
          <a:prstGeom prst="rect">
            <a:avLst/>
          </a:prstGeom>
        </p:spPr>
      </p:pic>
      <p:sp>
        <p:nvSpPr>
          <p:cNvPr id="6" name="TextBox 5">
            <a:extLst>
              <a:ext uri="{FF2B5EF4-FFF2-40B4-BE49-F238E27FC236}">
                <a16:creationId xmlns:a16="http://schemas.microsoft.com/office/drawing/2014/main" id="{453FCB52-A673-45AE-B25F-7F2257B783EA}"/>
              </a:ext>
            </a:extLst>
          </p:cNvPr>
          <p:cNvSpPr txBox="1"/>
          <p:nvPr/>
        </p:nvSpPr>
        <p:spPr>
          <a:xfrm>
            <a:off x="3349374" y="1411734"/>
            <a:ext cx="7664521" cy="661720"/>
          </a:xfrm>
          <a:prstGeom prst="rect">
            <a:avLst/>
          </a:prstGeom>
          <a:noFill/>
        </p:spPr>
        <p:txBody>
          <a:bodyPr wrap="square" rtlCol="0">
            <a:spAutoFit/>
          </a:bodyPr>
          <a:lstStyle/>
          <a:p>
            <a:r>
              <a:rPr lang="en-US" sz="3700" b="1">
                <a:solidFill>
                  <a:schemeClr val="bg1"/>
                </a:solidFill>
                <a:latin typeface="Ink Free" panose="03080402000500000000" pitchFamily="66" charset="0"/>
              </a:rPr>
              <a:t>Polar bear – Tertiary consumer</a:t>
            </a:r>
          </a:p>
        </p:txBody>
      </p:sp>
      <p:sp>
        <p:nvSpPr>
          <p:cNvPr id="7" name="TextBox 6">
            <a:extLst>
              <a:ext uri="{FF2B5EF4-FFF2-40B4-BE49-F238E27FC236}">
                <a16:creationId xmlns:a16="http://schemas.microsoft.com/office/drawing/2014/main" id="{677DF890-5D12-4DB7-84EB-E7546DE939B2}"/>
              </a:ext>
            </a:extLst>
          </p:cNvPr>
          <p:cNvSpPr txBox="1"/>
          <p:nvPr/>
        </p:nvSpPr>
        <p:spPr>
          <a:xfrm>
            <a:off x="3421293" y="2612460"/>
            <a:ext cx="7664521" cy="661720"/>
          </a:xfrm>
          <a:prstGeom prst="rect">
            <a:avLst/>
          </a:prstGeom>
          <a:noFill/>
        </p:spPr>
        <p:txBody>
          <a:bodyPr wrap="square" rtlCol="0">
            <a:spAutoFit/>
          </a:bodyPr>
          <a:lstStyle/>
          <a:p>
            <a:r>
              <a:rPr lang="en-US" sz="3700" b="1">
                <a:solidFill>
                  <a:schemeClr val="bg1"/>
                </a:solidFill>
                <a:latin typeface="Ink Free" panose="03080402000500000000" pitchFamily="66" charset="0"/>
              </a:rPr>
              <a:t>Seal – Secondary consumer</a:t>
            </a:r>
          </a:p>
        </p:txBody>
      </p:sp>
      <p:sp>
        <p:nvSpPr>
          <p:cNvPr id="8" name="TextBox 7">
            <a:extLst>
              <a:ext uri="{FF2B5EF4-FFF2-40B4-BE49-F238E27FC236}">
                <a16:creationId xmlns:a16="http://schemas.microsoft.com/office/drawing/2014/main" id="{A89A294E-5067-4717-BB77-FE5622AB22E9}"/>
              </a:ext>
            </a:extLst>
          </p:cNvPr>
          <p:cNvSpPr txBox="1"/>
          <p:nvPr/>
        </p:nvSpPr>
        <p:spPr>
          <a:xfrm>
            <a:off x="3511479" y="4024193"/>
            <a:ext cx="7664521" cy="661720"/>
          </a:xfrm>
          <a:prstGeom prst="rect">
            <a:avLst/>
          </a:prstGeom>
          <a:noFill/>
        </p:spPr>
        <p:txBody>
          <a:bodyPr wrap="square" rtlCol="0">
            <a:spAutoFit/>
          </a:bodyPr>
          <a:lstStyle/>
          <a:p>
            <a:r>
              <a:rPr lang="en-US" sz="3700" b="1">
                <a:solidFill>
                  <a:schemeClr val="bg1"/>
                </a:solidFill>
                <a:latin typeface="Ink Free" panose="03080402000500000000" pitchFamily="66" charset="0"/>
              </a:rPr>
              <a:t>Fish – Primary consumer</a:t>
            </a:r>
          </a:p>
        </p:txBody>
      </p:sp>
      <p:sp>
        <p:nvSpPr>
          <p:cNvPr id="9" name="TextBox 8">
            <a:extLst>
              <a:ext uri="{FF2B5EF4-FFF2-40B4-BE49-F238E27FC236}">
                <a16:creationId xmlns:a16="http://schemas.microsoft.com/office/drawing/2014/main" id="{E112FB60-5E9E-4431-9B7A-0A9F2DADE5CA}"/>
              </a:ext>
            </a:extLst>
          </p:cNvPr>
          <p:cNvSpPr txBox="1"/>
          <p:nvPr/>
        </p:nvSpPr>
        <p:spPr>
          <a:xfrm>
            <a:off x="3612508" y="5555779"/>
            <a:ext cx="7664521" cy="661720"/>
          </a:xfrm>
          <a:prstGeom prst="rect">
            <a:avLst/>
          </a:prstGeom>
          <a:noFill/>
        </p:spPr>
        <p:txBody>
          <a:bodyPr wrap="square" rtlCol="0">
            <a:spAutoFit/>
          </a:bodyPr>
          <a:lstStyle/>
          <a:p>
            <a:r>
              <a:rPr lang="en-US" sz="3700" b="1">
                <a:solidFill>
                  <a:schemeClr val="bg1"/>
                </a:solidFill>
                <a:latin typeface="Ink Free" panose="03080402000500000000" pitchFamily="66" charset="0"/>
              </a:rPr>
              <a:t>Algae – Producer </a:t>
            </a:r>
          </a:p>
        </p:txBody>
      </p:sp>
    </p:spTree>
    <p:extLst>
      <p:ext uri="{BB962C8B-B14F-4D97-AF65-F5344CB8AC3E}">
        <p14:creationId xmlns:p14="http://schemas.microsoft.com/office/powerpoint/2010/main" val="709433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9DEC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EF4B69-B176-4610-9CA9-5F6941060F9C}"/>
              </a:ext>
            </a:extLst>
          </p:cNvPr>
          <p:cNvSpPr txBox="1"/>
          <p:nvPr/>
        </p:nvSpPr>
        <p:spPr>
          <a:xfrm>
            <a:off x="1320800" y="0"/>
            <a:ext cx="4331855" cy="1015663"/>
          </a:xfrm>
          <a:prstGeom prst="rect">
            <a:avLst/>
          </a:prstGeom>
          <a:noFill/>
        </p:spPr>
        <p:txBody>
          <a:bodyPr wrap="square" rtlCol="0">
            <a:spAutoFit/>
          </a:bodyPr>
          <a:lstStyle/>
          <a:p>
            <a:r>
              <a:rPr lang="en-US" sz="6000">
                <a:solidFill>
                  <a:schemeClr val="bg1"/>
                </a:solidFill>
                <a:latin typeface="Modern Love" panose="04090805081005020601" pitchFamily="82" charset="0"/>
              </a:rPr>
              <a:t>Cause</a:t>
            </a:r>
          </a:p>
        </p:txBody>
      </p:sp>
      <p:sp>
        <p:nvSpPr>
          <p:cNvPr id="6" name="TextBox 5">
            <a:extLst>
              <a:ext uri="{FF2B5EF4-FFF2-40B4-BE49-F238E27FC236}">
                <a16:creationId xmlns:a16="http://schemas.microsoft.com/office/drawing/2014/main" id="{733BB65F-27DB-490A-84AF-9C71AEC0D192}"/>
              </a:ext>
            </a:extLst>
          </p:cNvPr>
          <p:cNvSpPr txBox="1"/>
          <p:nvPr/>
        </p:nvSpPr>
        <p:spPr>
          <a:xfrm>
            <a:off x="8632501" y="0"/>
            <a:ext cx="4331855" cy="1015663"/>
          </a:xfrm>
          <a:prstGeom prst="rect">
            <a:avLst/>
          </a:prstGeom>
          <a:noFill/>
        </p:spPr>
        <p:txBody>
          <a:bodyPr wrap="square" rtlCol="0">
            <a:spAutoFit/>
          </a:bodyPr>
          <a:lstStyle/>
          <a:p>
            <a:r>
              <a:rPr lang="en-US" sz="6000">
                <a:solidFill>
                  <a:schemeClr val="bg1"/>
                </a:solidFill>
                <a:latin typeface="Modern Love" panose="04090805081005020601" pitchFamily="82" charset="0"/>
              </a:rPr>
              <a:t>Effect</a:t>
            </a:r>
          </a:p>
        </p:txBody>
      </p:sp>
      <p:grpSp>
        <p:nvGrpSpPr>
          <p:cNvPr id="8" name="Group 7">
            <a:extLst>
              <a:ext uri="{FF2B5EF4-FFF2-40B4-BE49-F238E27FC236}">
                <a16:creationId xmlns:a16="http://schemas.microsoft.com/office/drawing/2014/main" id="{CCD34ABE-C3F2-4FA0-AA8D-6250B0804B47}"/>
              </a:ext>
            </a:extLst>
          </p:cNvPr>
          <p:cNvGrpSpPr/>
          <p:nvPr/>
        </p:nvGrpSpPr>
        <p:grpSpPr>
          <a:xfrm>
            <a:off x="0" y="785092"/>
            <a:ext cx="12192000" cy="46183"/>
            <a:chOff x="0" y="785092"/>
            <a:chExt cx="12192000" cy="46183"/>
          </a:xfrm>
        </p:grpSpPr>
        <p:sp>
          <p:nvSpPr>
            <p:cNvPr id="4" name="Rectangle 3">
              <a:extLst>
                <a:ext uri="{FF2B5EF4-FFF2-40B4-BE49-F238E27FC236}">
                  <a16:creationId xmlns:a16="http://schemas.microsoft.com/office/drawing/2014/main" id="{74270EBF-AD34-4071-93CB-2A9412B1FE0A}"/>
                </a:ext>
              </a:extLst>
            </p:cNvPr>
            <p:cNvSpPr/>
            <p:nvPr/>
          </p:nvSpPr>
          <p:spPr>
            <a:xfrm flipV="1">
              <a:off x="0" y="785092"/>
              <a:ext cx="4994632" cy="4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F28F9FA-052F-4E30-B004-1EEF48412953}"/>
                </a:ext>
              </a:extLst>
            </p:cNvPr>
            <p:cNvSpPr/>
            <p:nvPr/>
          </p:nvSpPr>
          <p:spPr>
            <a:xfrm flipV="1">
              <a:off x="7197368" y="785093"/>
              <a:ext cx="4994632" cy="4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510CE31-6528-4B92-835F-E8EE5481F180}"/>
              </a:ext>
            </a:extLst>
          </p:cNvPr>
          <p:cNvGrpSpPr/>
          <p:nvPr/>
        </p:nvGrpSpPr>
        <p:grpSpPr>
          <a:xfrm>
            <a:off x="0" y="2633501"/>
            <a:ext cx="12192000" cy="46183"/>
            <a:chOff x="0" y="785092"/>
            <a:chExt cx="12192000" cy="46183"/>
          </a:xfrm>
        </p:grpSpPr>
        <p:sp>
          <p:nvSpPr>
            <p:cNvPr id="10" name="Rectangle 9">
              <a:extLst>
                <a:ext uri="{FF2B5EF4-FFF2-40B4-BE49-F238E27FC236}">
                  <a16:creationId xmlns:a16="http://schemas.microsoft.com/office/drawing/2014/main" id="{C7F06141-D262-4CF9-8F1A-9795FE274946}"/>
                </a:ext>
              </a:extLst>
            </p:cNvPr>
            <p:cNvSpPr/>
            <p:nvPr/>
          </p:nvSpPr>
          <p:spPr>
            <a:xfrm flipV="1">
              <a:off x="0" y="785092"/>
              <a:ext cx="4994632" cy="4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43AE3F-0C8F-44EB-8DD5-4410DF1287FE}"/>
                </a:ext>
              </a:extLst>
            </p:cNvPr>
            <p:cNvSpPr/>
            <p:nvPr/>
          </p:nvSpPr>
          <p:spPr>
            <a:xfrm flipV="1">
              <a:off x="7197368" y="785093"/>
              <a:ext cx="4994632" cy="4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1A2021E-66F5-427F-AB00-7BB195680A56}"/>
              </a:ext>
            </a:extLst>
          </p:cNvPr>
          <p:cNvGrpSpPr/>
          <p:nvPr/>
        </p:nvGrpSpPr>
        <p:grpSpPr>
          <a:xfrm>
            <a:off x="0" y="4812144"/>
            <a:ext cx="12192000" cy="46183"/>
            <a:chOff x="0" y="785092"/>
            <a:chExt cx="12192000" cy="46183"/>
          </a:xfrm>
        </p:grpSpPr>
        <p:sp>
          <p:nvSpPr>
            <p:cNvPr id="13" name="Rectangle 12">
              <a:extLst>
                <a:ext uri="{FF2B5EF4-FFF2-40B4-BE49-F238E27FC236}">
                  <a16:creationId xmlns:a16="http://schemas.microsoft.com/office/drawing/2014/main" id="{90622CB0-924E-42FC-8DA8-3A0C926E371C}"/>
                </a:ext>
              </a:extLst>
            </p:cNvPr>
            <p:cNvSpPr/>
            <p:nvPr/>
          </p:nvSpPr>
          <p:spPr>
            <a:xfrm flipV="1">
              <a:off x="0" y="785092"/>
              <a:ext cx="4994632" cy="4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374072-F3BA-44BE-B1DB-64BAF34FD3BA}"/>
                </a:ext>
              </a:extLst>
            </p:cNvPr>
            <p:cNvSpPr/>
            <p:nvPr/>
          </p:nvSpPr>
          <p:spPr>
            <a:xfrm flipV="1">
              <a:off x="7197368" y="785093"/>
              <a:ext cx="4994632" cy="4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A screenshot of a computer&#10;&#10;Description automatically generated with medium confidence">
            <a:extLst>
              <a:ext uri="{FF2B5EF4-FFF2-40B4-BE49-F238E27FC236}">
                <a16:creationId xmlns:a16="http://schemas.microsoft.com/office/drawing/2014/main" id="{929C1B7F-C550-4E95-8492-45DA9AD0FFDE}"/>
              </a:ext>
            </a:extLst>
          </p:cNvPr>
          <p:cNvPicPr>
            <a:picLocks noChangeAspect="1"/>
          </p:cNvPicPr>
          <p:nvPr/>
        </p:nvPicPr>
        <p:blipFill rotWithShape="1">
          <a:blip r:embed="rId3">
            <a:extLst>
              <a:ext uri="{28A0092B-C50C-407E-A947-70E740481C1C}">
                <a14:useLocalDpi xmlns:a14="http://schemas.microsoft.com/office/drawing/2010/main" val="0"/>
              </a:ext>
            </a:extLst>
          </a:blip>
          <a:srcRect l="47037" t="12659" r="35544" b="5994"/>
          <a:stretch/>
        </p:blipFill>
        <p:spPr>
          <a:xfrm>
            <a:off x="4994632" y="0"/>
            <a:ext cx="2202736"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6C2DA3C-D3E0-4AE3-87CF-BA26E117EE60}"/>
              </a:ext>
            </a:extLst>
          </p:cNvPr>
          <p:cNvSpPr txBox="1"/>
          <p:nvPr/>
        </p:nvSpPr>
        <p:spPr>
          <a:xfrm>
            <a:off x="-64655" y="1015663"/>
            <a:ext cx="4994632" cy="1246495"/>
          </a:xfrm>
          <a:prstGeom prst="rect">
            <a:avLst/>
          </a:prstGeom>
          <a:noFill/>
        </p:spPr>
        <p:txBody>
          <a:bodyPr wrap="square" rtlCol="0">
            <a:spAutoFit/>
          </a:bodyPr>
          <a:lstStyle/>
          <a:p>
            <a:r>
              <a:rPr lang="en-US" sz="2500" b="1">
                <a:solidFill>
                  <a:schemeClr val="bg1"/>
                </a:solidFill>
                <a:latin typeface="Ink Free" panose="03080402000500000000" pitchFamily="66" charset="0"/>
              </a:rPr>
              <a:t>The predator (polar bear) is continuously eating the prey (seals).</a:t>
            </a:r>
          </a:p>
        </p:txBody>
      </p:sp>
      <p:sp>
        <p:nvSpPr>
          <p:cNvPr id="18" name="TextBox 17">
            <a:extLst>
              <a:ext uri="{FF2B5EF4-FFF2-40B4-BE49-F238E27FC236}">
                <a16:creationId xmlns:a16="http://schemas.microsoft.com/office/drawing/2014/main" id="{92ACE63B-7118-438E-8176-8E28A90971CA}"/>
              </a:ext>
            </a:extLst>
          </p:cNvPr>
          <p:cNvSpPr txBox="1"/>
          <p:nvPr/>
        </p:nvSpPr>
        <p:spPr>
          <a:xfrm>
            <a:off x="7262023" y="944024"/>
            <a:ext cx="4994632" cy="1246495"/>
          </a:xfrm>
          <a:prstGeom prst="rect">
            <a:avLst/>
          </a:prstGeom>
          <a:noFill/>
        </p:spPr>
        <p:txBody>
          <a:bodyPr wrap="square" rtlCol="0">
            <a:spAutoFit/>
          </a:bodyPr>
          <a:lstStyle/>
          <a:p>
            <a:r>
              <a:rPr lang="en-US" sz="2500" b="1">
                <a:solidFill>
                  <a:schemeClr val="bg1"/>
                </a:solidFill>
                <a:latin typeface="Ink Free" panose="03080402000500000000" pitchFamily="66" charset="0"/>
              </a:rPr>
              <a:t>The prey’s population decreases because and the predator’s population increases.</a:t>
            </a:r>
          </a:p>
        </p:txBody>
      </p:sp>
      <p:sp>
        <p:nvSpPr>
          <p:cNvPr id="19" name="TextBox 18">
            <a:extLst>
              <a:ext uri="{FF2B5EF4-FFF2-40B4-BE49-F238E27FC236}">
                <a16:creationId xmlns:a16="http://schemas.microsoft.com/office/drawing/2014/main" id="{790604F6-89DF-4109-85DE-A95842F9381B}"/>
              </a:ext>
            </a:extLst>
          </p:cNvPr>
          <p:cNvSpPr txBox="1"/>
          <p:nvPr/>
        </p:nvSpPr>
        <p:spPr>
          <a:xfrm>
            <a:off x="0" y="2794035"/>
            <a:ext cx="4994632" cy="1246495"/>
          </a:xfrm>
          <a:prstGeom prst="rect">
            <a:avLst/>
          </a:prstGeom>
          <a:noFill/>
        </p:spPr>
        <p:txBody>
          <a:bodyPr wrap="square" rtlCol="0">
            <a:spAutoFit/>
          </a:bodyPr>
          <a:lstStyle/>
          <a:p>
            <a:r>
              <a:rPr lang="en-US" sz="2500" b="1">
                <a:solidFill>
                  <a:schemeClr val="bg1"/>
                </a:solidFill>
                <a:latin typeface="Ink Free" panose="03080402000500000000" pitchFamily="66" charset="0"/>
              </a:rPr>
              <a:t>The predator’s population grows, causing more and more prey to get killed.</a:t>
            </a:r>
          </a:p>
        </p:txBody>
      </p:sp>
      <p:sp>
        <p:nvSpPr>
          <p:cNvPr id="20" name="TextBox 19">
            <a:extLst>
              <a:ext uri="{FF2B5EF4-FFF2-40B4-BE49-F238E27FC236}">
                <a16:creationId xmlns:a16="http://schemas.microsoft.com/office/drawing/2014/main" id="{CB253A60-2AE1-4482-9871-EF2859429E3B}"/>
              </a:ext>
            </a:extLst>
          </p:cNvPr>
          <p:cNvSpPr txBox="1"/>
          <p:nvPr/>
        </p:nvSpPr>
        <p:spPr>
          <a:xfrm>
            <a:off x="7262023" y="2656592"/>
            <a:ext cx="4994632" cy="1631216"/>
          </a:xfrm>
          <a:prstGeom prst="rect">
            <a:avLst/>
          </a:prstGeom>
          <a:noFill/>
        </p:spPr>
        <p:txBody>
          <a:bodyPr wrap="square" rtlCol="0">
            <a:spAutoFit/>
          </a:bodyPr>
          <a:lstStyle/>
          <a:p>
            <a:r>
              <a:rPr lang="en-US" sz="2500" b="1">
                <a:solidFill>
                  <a:schemeClr val="bg1"/>
                </a:solidFill>
                <a:latin typeface="Ink Free" panose="03080402000500000000" pitchFamily="66" charset="0"/>
              </a:rPr>
              <a:t>The predator’s population will decrease because there is not enough prey to feed on, causing the prey’s population to grow again.</a:t>
            </a:r>
          </a:p>
        </p:txBody>
      </p:sp>
      <p:sp>
        <p:nvSpPr>
          <p:cNvPr id="21" name="TextBox 20">
            <a:extLst>
              <a:ext uri="{FF2B5EF4-FFF2-40B4-BE49-F238E27FC236}">
                <a16:creationId xmlns:a16="http://schemas.microsoft.com/office/drawing/2014/main" id="{CFB7F58D-839F-4C7B-B3F1-8CB3435052F4}"/>
              </a:ext>
            </a:extLst>
          </p:cNvPr>
          <p:cNvSpPr txBox="1"/>
          <p:nvPr/>
        </p:nvSpPr>
        <p:spPr>
          <a:xfrm>
            <a:off x="0" y="4842180"/>
            <a:ext cx="4994632" cy="861774"/>
          </a:xfrm>
          <a:prstGeom prst="rect">
            <a:avLst/>
          </a:prstGeom>
          <a:noFill/>
        </p:spPr>
        <p:txBody>
          <a:bodyPr wrap="square" rtlCol="0">
            <a:spAutoFit/>
          </a:bodyPr>
          <a:lstStyle/>
          <a:p>
            <a:r>
              <a:rPr lang="en-US" sz="2500" b="1">
                <a:solidFill>
                  <a:schemeClr val="bg1"/>
                </a:solidFill>
                <a:latin typeface="Ink Free" panose="03080402000500000000" pitchFamily="66" charset="0"/>
              </a:rPr>
              <a:t>The two populations are constantly increasing and decreasing.</a:t>
            </a:r>
          </a:p>
        </p:txBody>
      </p:sp>
      <p:sp>
        <p:nvSpPr>
          <p:cNvPr id="22" name="TextBox 21">
            <a:extLst>
              <a:ext uri="{FF2B5EF4-FFF2-40B4-BE49-F238E27FC236}">
                <a16:creationId xmlns:a16="http://schemas.microsoft.com/office/drawing/2014/main" id="{8E05B33C-4176-49EC-B847-47B23A80BC3F}"/>
              </a:ext>
            </a:extLst>
          </p:cNvPr>
          <p:cNvSpPr txBox="1"/>
          <p:nvPr/>
        </p:nvSpPr>
        <p:spPr>
          <a:xfrm>
            <a:off x="7266778" y="4787124"/>
            <a:ext cx="4994632" cy="1631216"/>
          </a:xfrm>
          <a:prstGeom prst="rect">
            <a:avLst/>
          </a:prstGeom>
          <a:noFill/>
        </p:spPr>
        <p:txBody>
          <a:bodyPr wrap="square" rtlCol="0">
            <a:spAutoFit/>
          </a:bodyPr>
          <a:lstStyle/>
          <a:p>
            <a:r>
              <a:rPr lang="en-US" sz="2500" b="1">
                <a:solidFill>
                  <a:schemeClr val="bg1"/>
                </a:solidFill>
                <a:latin typeface="Ink Free" panose="03080402000500000000" pitchFamily="66" charset="0"/>
              </a:rPr>
              <a:t>The two populations are at balance and will stay balanced unless something disrupts the balance of the populations.</a:t>
            </a:r>
          </a:p>
        </p:txBody>
      </p:sp>
    </p:spTree>
    <p:extLst>
      <p:ext uri="{BB962C8B-B14F-4D97-AF65-F5344CB8AC3E}">
        <p14:creationId xmlns:p14="http://schemas.microsoft.com/office/powerpoint/2010/main" val="1698525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electronics, display&#10;&#10;Description automatically generated">
            <a:extLst>
              <a:ext uri="{FF2B5EF4-FFF2-40B4-BE49-F238E27FC236}">
                <a16:creationId xmlns:a16="http://schemas.microsoft.com/office/drawing/2014/main" id="{7AC19A4A-51B1-4477-9648-50CC30498737}"/>
              </a:ext>
            </a:extLst>
          </p:cNvPr>
          <p:cNvPicPr>
            <a:picLocks noChangeAspect="1"/>
          </p:cNvPicPr>
          <p:nvPr/>
        </p:nvPicPr>
        <p:blipFill rotWithShape="1">
          <a:blip r:embed="rId2">
            <a:extLst>
              <a:ext uri="{28A0092B-C50C-407E-A947-70E740481C1C}">
                <a14:useLocalDpi xmlns:a14="http://schemas.microsoft.com/office/drawing/2010/main" val="0"/>
              </a:ext>
            </a:extLst>
          </a:blip>
          <a:srcRect l="36416" t="34229" r="36417" b="42850"/>
          <a:stretch/>
        </p:blipFill>
        <p:spPr>
          <a:xfrm>
            <a:off x="0" y="0"/>
            <a:ext cx="12192000" cy="6858000"/>
          </a:xfrm>
          <a:prstGeom prst="rect">
            <a:avLst/>
          </a:prstGeom>
        </p:spPr>
      </p:pic>
      <p:sp>
        <p:nvSpPr>
          <p:cNvPr id="4" name="TextBox 3">
            <a:extLst>
              <a:ext uri="{FF2B5EF4-FFF2-40B4-BE49-F238E27FC236}">
                <a16:creationId xmlns:a16="http://schemas.microsoft.com/office/drawing/2014/main" id="{0A846868-F925-43B2-9E54-CF0330383F39}"/>
              </a:ext>
            </a:extLst>
          </p:cNvPr>
          <p:cNvSpPr txBox="1"/>
          <p:nvPr/>
        </p:nvSpPr>
        <p:spPr>
          <a:xfrm>
            <a:off x="312516" y="347241"/>
            <a:ext cx="11644132" cy="861774"/>
          </a:xfrm>
          <a:prstGeom prst="rect">
            <a:avLst/>
          </a:prstGeom>
          <a:noFill/>
        </p:spPr>
        <p:txBody>
          <a:bodyPr wrap="square" rtlCol="0">
            <a:spAutoFit/>
          </a:bodyPr>
          <a:lstStyle/>
          <a:p>
            <a:r>
              <a:rPr lang="en-US" sz="5000">
                <a:solidFill>
                  <a:schemeClr val="bg1"/>
                </a:solidFill>
                <a:latin typeface="Modern Love" panose="04090805081005020601" pitchFamily="82" charset="0"/>
              </a:rPr>
              <a:t>In this project, we will be going over…</a:t>
            </a:r>
          </a:p>
        </p:txBody>
      </p:sp>
      <p:sp>
        <p:nvSpPr>
          <p:cNvPr id="5" name="TextBox 4">
            <a:extLst>
              <a:ext uri="{FF2B5EF4-FFF2-40B4-BE49-F238E27FC236}">
                <a16:creationId xmlns:a16="http://schemas.microsoft.com/office/drawing/2014/main" id="{5036CE43-5F81-49BD-8F2E-5A79F3E65F97}"/>
              </a:ext>
            </a:extLst>
          </p:cNvPr>
          <p:cNvSpPr txBox="1"/>
          <p:nvPr/>
        </p:nvSpPr>
        <p:spPr>
          <a:xfrm>
            <a:off x="208280" y="3217550"/>
            <a:ext cx="12192000" cy="3293209"/>
          </a:xfrm>
          <a:prstGeom prst="rect">
            <a:avLst/>
          </a:prstGeom>
          <a:noFill/>
        </p:spPr>
        <p:txBody>
          <a:bodyPr wrap="square" rtlCol="0">
            <a:spAutoFit/>
          </a:bodyPr>
          <a:lstStyle/>
          <a:p>
            <a:r>
              <a:rPr lang="en-US" sz="5000" b="1">
                <a:solidFill>
                  <a:schemeClr val="bg1"/>
                </a:solidFill>
                <a:latin typeface="Ink Free" panose="03080402000500000000" pitchFamily="66" charset="0"/>
              </a:rPr>
              <a:t>Symbiotic Relationships</a:t>
            </a:r>
          </a:p>
          <a:p>
            <a:r>
              <a:rPr lang="en-US" sz="5000" b="1">
                <a:solidFill>
                  <a:schemeClr val="bg1"/>
                </a:solidFill>
                <a:latin typeface="Ink Free" panose="03080402000500000000" pitchFamily="66" charset="0"/>
              </a:rPr>
              <a:t>Invasive and Native Relationships</a:t>
            </a:r>
          </a:p>
          <a:p>
            <a:r>
              <a:rPr lang="en-US" sz="5000" b="1">
                <a:solidFill>
                  <a:schemeClr val="bg1"/>
                </a:solidFill>
                <a:latin typeface="Ink Free" panose="03080402000500000000" pitchFamily="66" charset="0"/>
              </a:rPr>
              <a:t>Competitive and Cooperative Relationships</a:t>
            </a:r>
          </a:p>
          <a:p>
            <a:r>
              <a:rPr lang="en-US" sz="5000" b="1">
                <a:solidFill>
                  <a:schemeClr val="bg1"/>
                </a:solidFill>
                <a:latin typeface="Ink Free" panose="03080402000500000000" pitchFamily="66" charset="0"/>
              </a:rPr>
              <a:t>Predator and Prey Relationships</a:t>
            </a:r>
          </a:p>
        </p:txBody>
      </p:sp>
      <p:pic>
        <p:nvPicPr>
          <p:cNvPr id="7" name="Graphic 6" descr="Fireworks with solid fill">
            <a:extLst>
              <a:ext uri="{FF2B5EF4-FFF2-40B4-BE49-F238E27FC236}">
                <a16:creationId xmlns:a16="http://schemas.microsoft.com/office/drawing/2014/main" id="{2EFA1748-3D9F-418A-A76B-08DB50622F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14797" y="1314449"/>
            <a:ext cx="2534823" cy="2534823"/>
          </a:xfrm>
          <a:prstGeom prst="rect">
            <a:avLst/>
          </a:prstGeom>
        </p:spPr>
      </p:pic>
      <p:sp>
        <p:nvSpPr>
          <p:cNvPr id="9" name="Rectangle 8">
            <a:extLst>
              <a:ext uri="{FF2B5EF4-FFF2-40B4-BE49-F238E27FC236}">
                <a16:creationId xmlns:a16="http://schemas.microsoft.com/office/drawing/2014/main" id="{5B5F2E15-3767-45D4-B7D4-E6EB2E3729F7}"/>
              </a:ext>
            </a:extLst>
          </p:cNvPr>
          <p:cNvSpPr/>
          <p:nvPr/>
        </p:nvSpPr>
        <p:spPr>
          <a:xfrm>
            <a:off x="104044" y="145843"/>
            <a:ext cx="77164" cy="6585157"/>
          </a:xfrm>
          <a:prstGeom prst="rect">
            <a:avLst/>
          </a:prstGeom>
          <a:solidFill>
            <a:schemeClr val="bg1"/>
          </a:solidFill>
          <a:ln>
            <a:noFill/>
          </a:ln>
          <a:effectLst>
            <a:outerShdw blurRad="177800" dist="889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F83519-1A1B-458E-A7A3-2B9B13785063}"/>
              </a:ext>
            </a:extLst>
          </p:cNvPr>
          <p:cNvSpPr/>
          <p:nvPr/>
        </p:nvSpPr>
        <p:spPr>
          <a:xfrm>
            <a:off x="11983720" y="145843"/>
            <a:ext cx="104044" cy="6585158"/>
          </a:xfrm>
          <a:prstGeom prst="rect">
            <a:avLst/>
          </a:prstGeom>
          <a:solidFill>
            <a:schemeClr val="bg1"/>
          </a:solidFill>
          <a:ln>
            <a:noFill/>
          </a:ln>
          <a:effectLst>
            <a:outerShdw blurRad="177800" dist="889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AA1B9F-8A01-46A9-9A9F-6A9194DCEC17}"/>
              </a:ext>
            </a:extLst>
          </p:cNvPr>
          <p:cNvSpPr/>
          <p:nvPr/>
        </p:nvSpPr>
        <p:spPr>
          <a:xfrm rot="5400000">
            <a:off x="6075230" y="763318"/>
            <a:ext cx="91440" cy="11879484"/>
          </a:xfrm>
          <a:prstGeom prst="rect">
            <a:avLst/>
          </a:prstGeom>
          <a:solidFill>
            <a:schemeClr val="bg1"/>
          </a:solidFill>
          <a:ln>
            <a:noFill/>
          </a:ln>
          <a:effectLst>
            <a:outerShdw blurRad="177800" dist="889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2F6832-D4A9-4A3C-8823-B824B0350C7F}"/>
              </a:ext>
            </a:extLst>
          </p:cNvPr>
          <p:cNvSpPr/>
          <p:nvPr/>
        </p:nvSpPr>
        <p:spPr>
          <a:xfrm rot="5400000">
            <a:off x="6050280" y="-5748178"/>
            <a:ext cx="91440" cy="11879484"/>
          </a:xfrm>
          <a:prstGeom prst="rect">
            <a:avLst/>
          </a:prstGeom>
          <a:solidFill>
            <a:schemeClr val="bg1"/>
          </a:solidFill>
          <a:ln>
            <a:noFill/>
          </a:ln>
          <a:effectLst>
            <a:outerShdw blurRad="177800" dist="889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5982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799"/>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F7DBF0B9-785A-4A8F-A7C0-1F19811CA86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21538" t="40002" r="23872" b="18472"/>
          <a:stretch/>
        </p:blipFill>
        <p:spPr>
          <a:xfrm>
            <a:off x="0" y="0"/>
            <a:ext cx="12192000" cy="6858000"/>
          </a:xfrm>
          <a:prstGeom prst="rect">
            <a:avLst/>
          </a:prstGeom>
        </p:spPr>
      </p:pic>
      <p:sp>
        <p:nvSpPr>
          <p:cNvPr id="4" name="TextBox 3">
            <a:extLst>
              <a:ext uri="{FF2B5EF4-FFF2-40B4-BE49-F238E27FC236}">
                <a16:creationId xmlns:a16="http://schemas.microsoft.com/office/drawing/2014/main" id="{C773701E-C033-4E04-8231-AF953AAAAE1A}"/>
              </a:ext>
            </a:extLst>
          </p:cNvPr>
          <p:cNvSpPr txBox="1"/>
          <p:nvPr/>
        </p:nvSpPr>
        <p:spPr>
          <a:xfrm>
            <a:off x="464545" y="1651590"/>
            <a:ext cx="11262909" cy="3554819"/>
          </a:xfrm>
          <a:prstGeom prst="rect">
            <a:avLst/>
          </a:prstGeom>
          <a:noFill/>
        </p:spPr>
        <p:txBody>
          <a:bodyPr wrap="square" rtlCol="0">
            <a:spAutoFit/>
          </a:bodyPr>
          <a:lstStyle/>
          <a:p>
            <a:r>
              <a:rPr lang="en-US" sz="4500">
                <a:solidFill>
                  <a:schemeClr val="bg1"/>
                </a:solidFill>
                <a:latin typeface="Forte" panose="03060902040502070203" pitchFamily="66" charset="0"/>
              </a:rPr>
              <a:t>Thank you for your time, and I apologize if it may have been too long.</a:t>
            </a:r>
          </a:p>
          <a:p>
            <a:endParaRPr lang="en-US" sz="4500">
              <a:solidFill>
                <a:schemeClr val="bg1"/>
              </a:solidFill>
              <a:latin typeface="Forte" panose="03060902040502070203" pitchFamily="66" charset="0"/>
            </a:endParaRPr>
          </a:p>
          <a:p>
            <a:r>
              <a:rPr lang="en-US" sz="4500">
                <a:solidFill>
                  <a:schemeClr val="bg1"/>
                </a:solidFill>
                <a:latin typeface="Forte" panose="03060902040502070203" pitchFamily="66" charset="0"/>
              </a:rPr>
              <a:t>If you were confused about anything, you can email me your inquiries, and I can help you.</a:t>
            </a:r>
          </a:p>
        </p:txBody>
      </p:sp>
      <p:sp>
        <p:nvSpPr>
          <p:cNvPr id="5" name="TextBox 4">
            <a:extLst>
              <a:ext uri="{FF2B5EF4-FFF2-40B4-BE49-F238E27FC236}">
                <a16:creationId xmlns:a16="http://schemas.microsoft.com/office/drawing/2014/main" id="{A98C901B-5A0E-4B13-9B58-5E3369881262}"/>
              </a:ext>
            </a:extLst>
          </p:cNvPr>
          <p:cNvSpPr txBox="1"/>
          <p:nvPr/>
        </p:nvSpPr>
        <p:spPr>
          <a:xfrm>
            <a:off x="10140006" y="6101557"/>
            <a:ext cx="6169446" cy="276999"/>
          </a:xfrm>
          <a:prstGeom prst="rect">
            <a:avLst/>
          </a:prstGeom>
          <a:noFill/>
        </p:spPr>
        <p:txBody>
          <a:bodyPr wrap="square" rtlCol="0">
            <a:spAutoFit/>
          </a:bodyPr>
          <a:lstStyle/>
          <a:p>
            <a:r>
              <a:rPr lang="en-US" sz="1200">
                <a:solidFill>
                  <a:schemeClr val="bg1"/>
                </a:solidFill>
                <a:latin typeface="Ink Free" panose="03080402000500000000" pitchFamily="66" charset="0"/>
              </a:rPr>
              <a:t>Helen Vo</a:t>
            </a:r>
          </a:p>
        </p:txBody>
      </p:sp>
      <p:sp>
        <p:nvSpPr>
          <p:cNvPr id="6" name="Rectangle 5">
            <a:extLst>
              <a:ext uri="{FF2B5EF4-FFF2-40B4-BE49-F238E27FC236}">
                <a16:creationId xmlns:a16="http://schemas.microsoft.com/office/drawing/2014/main" id="{A79A2E2F-D588-48F7-A1FE-6B8E4DEEBF82}"/>
              </a:ext>
            </a:extLst>
          </p:cNvPr>
          <p:cNvSpPr/>
          <p:nvPr/>
        </p:nvSpPr>
        <p:spPr>
          <a:xfrm>
            <a:off x="0" y="-22453"/>
            <a:ext cx="12192000" cy="467138"/>
          </a:xfrm>
          <a:prstGeom prst="rect">
            <a:avLst/>
          </a:prstGeom>
          <a:solidFill>
            <a:srgbClr val="F3E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2F5D23-A66A-4A2E-9D1A-D84AF389A28E}"/>
              </a:ext>
            </a:extLst>
          </p:cNvPr>
          <p:cNvSpPr/>
          <p:nvPr/>
        </p:nvSpPr>
        <p:spPr>
          <a:xfrm>
            <a:off x="464543" y="6389783"/>
            <a:ext cx="11262910" cy="468218"/>
          </a:xfrm>
          <a:prstGeom prst="rect">
            <a:avLst/>
          </a:prstGeom>
          <a:solidFill>
            <a:srgbClr val="F3E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4F14ED-C9BA-4826-A5EA-5F4AC31DAE4B}"/>
              </a:ext>
            </a:extLst>
          </p:cNvPr>
          <p:cNvSpPr/>
          <p:nvPr/>
        </p:nvSpPr>
        <p:spPr>
          <a:xfrm rot="5400000">
            <a:off x="-2998429" y="3395031"/>
            <a:ext cx="6461394" cy="464545"/>
          </a:xfrm>
          <a:prstGeom prst="rect">
            <a:avLst/>
          </a:prstGeom>
          <a:solidFill>
            <a:srgbClr val="F3E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1F9E9E-8E60-4A4B-A36C-5A4C40C20E16}"/>
              </a:ext>
            </a:extLst>
          </p:cNvPr>
          <p:cNvSpPr/>
          <p:nvPr/>
        </p:nvSpPr>
        <p:spPr>
          <a:xfrm rot="5400000">
            <a:off x="8530727" y="3196728"/>
            <a:ext cx="6858000" cy="464545"/>
          </a:xfrm>
          <a:prstGeom prst="rect">
            <a:avLst/>
          </a:prstGeom>
          <a:solidFill>
            <a:srgbClr val="F3E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8">
            <a:extLst>
              <a:ext uri="{FF2B5EF4-FFF2-40B4-BE49-F238E27FC236}">
                <a16:creationId xmlns:a16="http://schemas.microsoft.com/office/drawing/2014/main" id="{18488DDD-D18F-C549-9CE4-55651665E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3975">
            <a:off x="-222538" y="5000454"/>
            <a:ext cx="2147424" cy="2148068"/>
          </a:xfrm>
          <a:prstGeom prst="rect">
            <a:avLst/>
          </a:prstGeom>
        </p:spPr>
      </p:pic>
      <p:pic>
        <p:nvPicPr>
          <p:cNvPr id="9" name="Picture 10">
            <a:extLst>
              <a:ext uri="{FF2B5EF4-FFF2-40B4-BE49-F238E27FC236}">
                <a16:creationId xmlns:a16="http://schemas.microsoft.com/office/drawing/2014/main" id="{82BC4AE3-CD7B-7648-BC39-737B72B46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831998">
            <a:off x="10285139" y="-378410"/>
            <a:ext cx="2322772" cy="2323469"/>
          </a:xfrm>
          <a:prstGeom prst="rect">
            <a:avLst/>
          </a:prstGeom>
        </p:spPr>
      </p:pic>
      <p:pic>
        <p:nvPicPr>
          <p:cNvPr id="11" name="Picture 11">
            <a:extLst>
              <a:ext uri="{FF2B5EF4-FFF2-40B4-BE49-F238E27FC236}">
                <a16:creationId xmlns:a16="http://schemas.microsoft.com/office/drawing/2014/main" id="{C3101D70-AEB5-3C44-8D56-EB6EF1706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5814">
            <a:off x="8598100" y="1608785"/>
            <a:ext cx="2752087" cy="2752912"/>
          </a:xfrm>
          <a:prstGeom prst="rect">
            <a:avLst/>
          </a:prstGeom>
        </p:spPr>
      </p:pic>
      <p:pic>
        <p:nvPicPr>
          <p:cNvPr id="12" name="Picture 12">
            <a:extLst>
              <a:ext uri="{FF2B5EF4-FFF2-40B4-BE49-F238E27FC236}">
                <a16:creationId xmlns:a16="http://schemas.microsoft.com/office/drawing/2014/main" id="{4D377604-C7A7-FC4A-B27E-9AF80022E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536" y="4451501"/>
            <a:ext cx="2405778" cy="2406499"/>
          </a:xfrm>
          <a:prstGeom prst="rect">
            <a:avLst/>
          </a:prstGeom>
        </p:spPr>
      </p:pic>
      <p:pic>
        <p:nvPicPr>
          <p:cNvPr id="13" name="Picture 13">
            <a:extLst>
              <a:ext uri="{FF2B5EF4-FFF2-40B4-BE49-F238E27FC236}">
                <a16:creationId xmlns:a16="http://schemas.microsoft.com/office/drawing/2014/main" id="{59E4F650-AFA7-664A-8B5E-98EF597B5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27378">
            <a:off x="785153" y="1772"/>
            <a:ext cx="2237823" cy="2238494"/>
          </a:xfrm>
          <a:prstGeom prst="rect">
            <a:avLst/>
          </a:prstGeom>
        </p:spPr>
      </p:pic>
      <p:pic>
        <p:nvPicPr>
          <p:cNvPr id="14" name="Picture 14">
            <a:extLst>
              <a:ext uri="{FF2B5EF4-FFF2-40B4-BE49-F238E27FC236}">
                <a16:creationId xmlns:a16="http://schemas.microsoft.com/office/drawing/2014/main" id="{0C57076C-E27F-B64C-B2D4-EAF295616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472538">
            <a:off x="-214269" y="-590741"/>
            <a:ext cx="2418273" cy="2624850"/>
          </a:xfrm>
          <a:prstGeom prst="rect">
            <a:avLst/>
          </a:prstGeom>
        </p:spPr>
      </p:pic>
      <p:pic>
        <p:nvPicPr>
          <p:cNvPr id="15" name="Picture 15">
            <a:extLst>
              <a:ext uri="{FF2B5EF4-FFF2-40B4-BE49-F238E27FC236}">
                <a16:creationId xmlns:a16="http://schemas.microsoft.com/office/drawing/2014/main" id="{EA565ABD-6645-D349-B94B-04A3A7A621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151422">
            <a:off x="10411151" y="5040472"/>
            <a:ext cx="2506338" cy="2507090"/>
          </a:xfrm>
          <a:prstGeom prst="rect">
            <a:avLst/>
          </a:prstGeom>
        </p:spPr>
      </p:pic>
    </p:spTree>
    <p:extLst>
      <p:ext uri="{BB962C8B-B14F-4D97-AF65-F5344CB8AC3E}">
        <p14:creationId xmlns:p14="http://schemas.microsoft.com/office/powerpoint/2010/main" val="55457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DCD2"/>
        </a:solidFill>
        <a:effectLst/>
      </p:bgPr>
    </p:bg>
    <p:spTree>
      <p:nvGrpSpPr>
        <p:cNvPr id="1" name=""/>
        <p:cNvGrpSpPr/>
        <p:nvPr/>
      </p:nvGrpSpPr>
      <p:grpSpPr>
        <a:xfrm>
          <a:off x="0" y="0"/>
          <a:ext cx="0" cy="0"/>
          <a:chOff x="0" y="0"/>
          <a:chExt cx="0" cy="0"/>
        </a:xfrm>
      </p:grpSpPr>
      <p:pic>
        <p:nvPicPr>
          <p:cNvPr id="27" name="Picture 26" descr="A picture containing text, screenshot, electronics, display&#10;&#10;Description automatically generated">
            <a:extLst>
              <a:ext uri="{FF2B5EF4-FFF2-40B4-BE49-F238E27FC236}">
                <a16:creationId xmlns:a16="http://schemas.microsoft.com/office/drawing/2014/main" id="{3741B103-F8F1-42FC-81DB-C4736E5CC6E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55954" t="34431" r="34906" b="21425"/>
          <a:stretch/>
        </p:blipFill>
        <p:spPr>
          <a:xfrm>
            <a:off x="-12964" y="14747"/>
            <a:ext cx="2129883" cy="6858000"/>
          </a:xfrm>
          <a:prstGeom prst="rect">
            <a:avLst/>
          </a:prstGeom>
        </p:spPr>
      </p:pic>
      <p:sp>
        <p:nvSpPr>
          <p:cNvPr id="24" name="TextBox 23">
            <a:extLst>
              <a:ext uri="{FF2B5EF4-FFF2-40B4-BE49-F238E27FC236}">
                <a16:creationId xmlns:a16="http://schemas.microsoft.com/office/drawing/2014/main" id="{8D9D5030-4304-4D1C-B3A2-9CB3FC4BC746}"/>
              </a:ext>
            </a:extLst>
          </p:cNvPr>
          <p:cNvSpPr txBox="1"/>
          <p:nvPr/>
        </p:nvSpPr>
        <p:spPr>
          <a:xfrm>
            <a:off x="2750633" y="535259"/>
            <a:ext cx="6690732" cy="1015663"/>
          </a:xfrm>
          <a:prstGeom prst="rect">
            <a:avLst/>
          </a:prstGeom>
          <a:noFill/>
        </p:spPr>
        <p:txBody>
          <a:bodyPr wrap="square" rtlCol="0">
            <a:spAutoFit/>
          </a:bodyPr>
          <a:lstStyle/>
          <a:p>
            <a:pPr algn="ctr"/>
            <a:r>
              <a:rPr lang="en-US" sz="6000">
                <a:solidFill>
                  <a:srgbClr val="CBA983"/>
                </a:solidFill>
                <a:latin typeface="Modern Love" panose="04090805081005020601" pitchFamily="82" charset="0"/>
              </a:rPr>
              <a:t>Objective</a:t>
            </a:r>
          </a:p>
        </p:txBody>
      </p:sp>
      <p:sp>
        <p:nvSpPr>
          <p:cNvPr id="25" name="TextBox 24">
            <a:extLst>
              <a:ext uri="{FF2B5EF4-FFF2-40B4-BE49-F238E27FC236}">
                <a16:creationId xmlns:a16="http://schemas.microsoft.com/office/drawing/2014/main" id="{F6566F3E-CF47-460D-B205-9F5D142047DA}"/>
              </a:ext>
            </a:extLst>
          </p:cNvPr>
          <p:cNvSpPr txBox="1"/>
          <p:nvPr/>
        </p:nvSpPr>
        <p:spPr>
          <a:xfrm>
            <a:off x="2310111" y="1565668"/>
            <a:ext cx="7587710" cy="4062651"/>
          </a:xfrm>
          <a:prstGeom prst="rect">
            <a:avLst/>
          </a:prstGeom>
          <a:noFill/>
        </p:spPr>
        <p:txBody>
          <a:bodyPr wrap="square" rtlCol="0">
            <a:spAutoFit/>
          </a:bodyPr>
          <a:lstStyle/>
          <a:p>
            <a:r>
              <a:rPr lang="en-US" sz="4300">
                <a:solidFill>
                  <a:srgbClr val="9B603F"/>
                </a:solidFill>
                <a:latin typeface="Ink Free" panose="03080402000500000000" pitchFamily="66" charset="0"/>
              </a:rPr>
              <a:t>Students will be able to construct explanations to show patterns in </a:t>
            </a:r>
            <a:r>
              <a:rPr lang="en-US" sz="4300" err="1">
                <a:solidFill>
                  <a:srgbClr val="9B603F"/>
                </a:solidFill>
                <a:latin typeface="Ink Free" panose="03080402000500000000" pitchFamily="66" charset="0"/>
              </a:rPr>
              <a:t>interdepent</a:t>
            </a:r>
            <a:r>
              <a:rPr lang="en-US" sz="4300">
                <a:solidFill>
                  <a:srgbClr val="9B603F"/>
                </a:solidFill>
                <a:latin typeface="Ink Free" panose="03080402000500000000" pitchFamily="66" charset="0"/>
              </a:rPr>
              <a:t> relationships in ecosystem IOT explain the cause and effect relationship between organisms.</a:t>
            </a:r>
          </a:p>
        </p:txBody>
      </p:sp>
      <p:pic>
        <p:nvPicPr>
          <p:cNvPr id="28" name="Picture 27" descr="A picture containing text, screenshot, electronics, display&#10;&#10;Description automatically generated">
            <a:extLst>
              <a:ext uri="{FF2B5EF4-FFF2-40B4-BE49-F238E27FC236}">
                <a16:creationId xmlns:a16="http://schemas.microsoft.com/office/drawing/2014/main" id="{53373F53-0A98-4661-AACF-867A3981360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48123" t="36108" r="42737" b="19749"/>
          <a:stretch/>
        </p:blipFill>
        <p:spPr>
          <a:xfrm>
            <a:off x="10062117" y="0"/>
            <a:ext cx="2129884" cy="6858000"/>
          </a:xfrm>
          <a:prstGeom prst="rect">
            <a:avLst/>
          </a:prstGeom>
        </p:spPr>
      </p:pic>
      <p:sp>
        <p:nvSpPr>
          <p:cNvPr id="29" name="Rectangle 28">
            <a:extLst>
              <a:ext uri="{FF2B5EF4-FFF2-40B4-BE49-F238E27FC236}">
                <a16:creationId xmlns:a16="http://schemas.microsoft.com/office/drawing/2014/main" id="{FED9B5E7-3235-489C-BD9C-5907C1194B64}"/>
              </a:ext>
            </a:extLst>
          </p:cNvPr>
          <p:cNvSpPr/>
          <p:nvPr/>
        </p:nvSpPr>
        <p:spPr>
          <a:xfrm>
            <a:off x="2129881" y="14746"/>
            <a:ext cx="167268" cy="6858001"/>
          </a:xfrm>
          <a:prstGeom prst="rect">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846BE66-6F92-4DF6-90D1-70EE38B858CD}"/>
              </a:ext>
            </a:extLst>
          </p:cNvPr>
          <p:cNvSpPr/>
          <p:nvPr/>
        </p:nvSpPr>
        <p:spPr>
          <a:xfrm>
            <a:off x="9892989" y="14746"/>
            <a:ext cx="167268" cy="6858001"/>
          </a:xfrm>
          <a:prstGeom prst="rect">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D780F8F-14E5-3F4E-B428-183758C2568C}"/>
              </a:ext>
            </a:extLst>
          </p:cNvPr>
          <p:cNvPicPr>
            <a:picLocks noChangeAspect="1"/>
          </p:cNvPicPr>
          <p:nvPr/>
        </p:nvPicPr>
        <p:blipFill rotWithShape="1">
          <a:blip r:embed="rId4">
            <a:extLst>
              <a:ext uri="{28A0092B-C50C-407E-A947-70E740481C1C}">
                <a14:useLocalDpi xmlns:a14="http://schemas.microsoft.com/office/drawing/2010/main" val="0"/>
              </a:ext>
            </a:extLst>
          </a:blip>
          <a:srcRect t="76115" r="20330"/>
          <a:stretch/>
        </p:blipFill>
        <p:spPr>
          <a:xfrm rot="21079244">
            <a:off x="-1286683" y="331357"/>
            <a:ext cx="4698826" cy="1409138"/>
          </a:xfrm>
          <a:prstGeom prst="rect">
            <a:avLst/>
          </a:prstGeom>
        </p:spPr>
      </p:pic>
    </p:spTree>
    <p:extLst>
      <p:ext uri="{BB962C8B-B14F-4D97-AF65-F5344CB8AC3E}">
        <p14:creationId xmlns:p14="http://schemas.microsoft.com/office/powerpoint/2010/main" val="789523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E63C36-E9C0-4EA3-8574-B93C65B53360}"/>
              </a:ext>
            </a:extLst>
          </p:cNvPr>
          <p:cNvSpPr/>
          <p:nvPr/>
        </p:nvSpPr>
        <p:spPr>
          <a:xfrm>
            <a:off x="-5233012" y="0"/>
            <a:ext cx="12192001"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580479-1C05-4153-8280-D436D579D059}"/>
              </a:ext>
            </a:extLst>
          </p:cNvPr>
          <p:cNvSpPr/>
          <p:nvPr/>
        </p:nvSpPr>
        <p:spPr>
          <a:xfrm>
            <a:off x="20702" y="-37917"/>
            <a:ext cx="12192001" cy="69263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application, Excel, PowerPoint&#10;&#10;Description automatically generated">
            <a:extLst>
              <a:ext uri="{FF2B5EF4-FFF2-40B4-BE49-F238E27FC236}">
                <a16:creationId xmlns:a16="http://schemas.microsoft.com/office/drawing/2014/main" id="{92CA7D07-12CE-490D-9EBD-F9981CFAC664}"/>
              </a:ext>
            </a:extLst>
          </p:cNvPr>
          <p:cNvPicPr>
            <a:picLocks noChangeAspect="1"/>
          </p:cNvPicPr>
          <p:nvPr/>
        </p:nvPicPr>
        <p:blipFill rotWithShape="1">
          <a:blip r:embed="rId2">
            <a:extLst>
              <a:ext uri="{28A0092B-C50C-407E-A947-70E740481C1C}">
                <a14:useLocalDpi xmlns:a14="http://schemas.microsoft.com/office/drawing/2010/main" val="0"/>
              </a:ext>
            </a:extLst>
          </a:blip>
          <a:srcRect l="38596" t="4476" r="55402" b="87477"/>
          <a:stretch/>
        </p:blipFill>
        <p:spPr>
          <a:xfrm>
            <a:off x="6767366" y="4576565"/>
            <a:ext cx="1272463" cy="989881"/>
          </a:xfrm>
          <a:prstGeom prst="rect">
            <a:avLst/>
          </a:prstGeom>
        </p:spPr>
      </p:pic>
      <p:sp>
        <p:nvSpPr>
          <p:cNvPr id="17" name="TextBox 16">
            <a:extLst>
              <a:ext uri="{FF2B5EF4-FFF2-40B4-BE49-F238E27FC236}">
                <a16:creationId xmlns:a16="http://schemas.microsoft.com/office/drawing/2014/main" id="{26B38EB8-7B6E-41AA-85B4-FE899A82E15B}"/>
              </a:ext>
            </a:extLst>
          </p:cNvPr>
          <p:cNvSpPr txBox="1"/>
          <p:nvPr/>
        </p:nvSpPr>
        <p:spPr>
          <a:xfrm>
            <a:off x="7971937" y="4633492"/>
            <a:ext cx="4050394" cy="1015663"/>
          </a:xfrm>
          <a:prstGeom prst="rect">
            <a:avLst/>
          </a:prstGeom>
          <a:noFill/>
        </p:spPr>
        <p:txBody>
          <a:bodyPr wrap="square" rtlCol="0">
            <a:spAutoFit/>
          </a:bodyPr>
          <a:lstStyle/>
          <a:p>
            <a:r>
              <a:rPr lang="en-US" sz="3000" b="1">
                <a:solidFill>
                  <a:schemeClr val="bg1"/>
                </a:solidFill>
                <a:highlight>
                  <a:srgbClr val="6DA0EF"/>
                </a:highlight>
                <a:latin typeface="Ink Free" panose="03080402000500000000" pitchFamily="66" charset="0"/>
              </a:rPr>
              <a:t>Click “From Beginning” or “From Current Slide.”</a:t>
            </a:r>
          </a:p>
        </p:txBody>
      </p:sp>
      <p:sp>
        <p:nvSpPr>
          <p:cNvPr id="114" name="TextBox 113">
            <a:extLst>
              <a:ext uri="{FF2B5EF4-FFF2-40B4-BE49-F238E27FC236}">
                <a16:creationId xmlns:a16="http://schemas.microsoft.com/office/drawing/2014/main" id="{4A31FD76-FCE3-4A50-B7F6-4A1DCEAD4986}"/>
              </a:ext>
            </a:extLst>
          </p:cNvPr>
          <p:cNvSpPr txBox="1"/>
          <p:nvPr/>
        </p:nvSpPr>
        <p:spPr>
          <a:xfrm>
            <a:off x="6838623" y="1801637"/>
            <a:ext cx="4319112" cy="5324535"/>
          </a:xfrm>
          <a:prstGeom prst="rect">
            <a:avLst/>
          </a:prstGeom>
          <a:noFill/>
        </p:spPr>
        <p:txBody>
          <a:bodyPr wrap="square">
            <a:spAutoFit/>
          </a:bodyPr>
          <a:lstStyle/>
          <a:p>
            <a:r>
              <a:rPr lang="en-US" sz="2500" b="1">
                <a:solidFill>
                  <a:schemeClr val="accent6">
                    <a:lumMod val="50000"/>
                  </a:schemeClr>
                </a:solidFill>
                <a:latin typeface="Ink Free" panose="03080402000500000000" pitchFamily="66" charset="0"/>
                <a:cs typeface="Vani" panose="020B0502040204020203" pitchFamily="18" charset="0"/>
              </a:rPr>
              <a:t>For it to work, you MUST be playing the slide, and NOT in editing form.</a:t>
            </a:r>
          </a:p>
          <a:p>
            <a:endParaRPr lang="en-US" sz="2500" b="1">
              <a:solidFill>
                <a:schemeClr val="accent6">
                  <a:lumMod val="50000"/>
                </a:schemeClr>
              </a:solidFill>
              <a:latin typeface="Ink Free" panose="03080402000500000000" pitchFamily="66" charset="0"/>
              <a:cs typeface="Vani" panose="020B0502040204020203" pitchFamily="18" charset="0"/>
            </a:endParaRPr>
          </a:p>
          <a:p>
            <a:r>
              <a:rPr lang="en-US" sz="2500" b="1">
                <a:solidFill>
                  <a:schemeClr val="accent6">
                    <a:lumMod val="50000"/>
                  </a:schemeClr>
                </a:solidFill>
                <a:latin typeface="Ink Free" panose="03080402000500000000" pitchFamily="66" charset="0"/>
                <a:cs typeface="Vani" panose="020B0502040204020203" pitchFamily="18" charset="0"/>
              </a:rPr>
              <a:t>This slide is </a:t>
            </a:r>
            <a:r>
              <a:rPr lang="en-US" sz="2500" b="1">
                <a:solidFill>
                  <a:schemeClr val="accent6">
                    <a:lumMod val="50000"/>
                  </a:schemeClr>
                </a:solidFill>
                <a:highlight>
                  <a:srgbClr val="6DA0EF"/>
                </a:highlight>
                <a:latin typeface="Ink Free" panose="03080402000500000000" pitchFamily="66" charset="0"/>
                <a:cs typeface="Vani" panose="020B0502040204020203" pitchFamily="18" charset="0"/>
              </a:rPr>
              <a:t>animated</a:t>
            </a:r>
            <a:r>
              <a:rPr lang="en-US" sz="2500" b="1">
                <a:solidFill>
                  <a:schemeClr val="accent6">
                    <a:lumMod val="50000"/>
                  </a:schemeClr>
                </a:solidFill>
                <a:latin typeface="Ink Free" panose="03080402000500000000" pitchFamily="66" charset="0"/>
                <a:cs typeface="Vani" panose="020B0502040204020203" pitchFamily="18" charset="0"/>
              </a:rPr>
              <a:t>, but you must be playing it as a slide show for it to work.</a:t>
            </a:r>
          </a:p>
          <a:p>
            <a:endParaRPr lang="en-US" sz="3000" b="1">
              <a:solidFill>
                <a:schemeClr val="accent6">
                  <a:lumMod val="50000"/>
                </a:schemeClr>
              </a:solidFill>
              <a:latin typeface="Ink Free" panose="03080402000500000000" pitchFamily="66" charset="0"/>
              <a:cs typeface="Vani" panose="020B0502040204020203" pitchFamily="18" charset="0"/>
            </a:endParaRPr>
          </a:p>
          <a:p>
            <a:endParaRPr lang="en-US" sz="3000" b="1">
              <a:solidFill>
                <a:schemeClr val="accent6">
                  <a:lumMod val="50000"/>
                </a:schemeClr>
              </a:solidFill>
              <a:latin typeface="Ink Free" panose="03080402000500000000" pitchFamily="66" charset="0"/>
              <a:cs typeface="Vani" panose="020B0502040204020203" pitchFamily="18" charset="0"/>
            </a:endParaRPr>
          </a:p>
          <a:p>
            <a:endParaRPr lang="en-US" sz="3000" b="1">
              <a:solidFill>
                <a:schemeClr val="accent6">
                  <a:lumMod val="50000"/>
                </a:schemeClr>
              </a:solidFill>
              <a:latin typeface="Ink Free" panose="03080402000500000000" pitchFamily="66" charset="0"/>
              <a:cs typeface="Vani" panose="020B0502040204020203" pitchFamily="18" charset="0"/>
            </a:endParaRPr>
          </a:p>
          <a:p>
            <a:pPr algn="ctr"/>
            <a:r>
              <a:rPr lang="en-US" sz="5000" b="1">
                <a:solidFill>
                  <a:srgbClr val="A6D08A"/>
                </a:solidFill>
                <a:latin typeface="Ink Free" panose="03080402000500000000" pitchFamily="66" charset="0"/>
                <a:cs typeface="Vani" panose="020B0502040204020203" pitchFamily="18" charset="0"/>
              </a:rPr>
              <a:t>Thank you!</a:t>
            </a:r>
          </a:p>
          <a:p>
            <a:endParaRPr lang="en-US" sz="2500" b="1">
              <a:solidFill>
                <a:schemeClr val="accent6">
                  <a:lumMod val="50000"/>
                </a:schemeClr>
              </a:solidFill>
              <a:latin typeface="Ink Free" panose="03080402000500000000" pitchFamily="66" charset="0"/>
              <a:cs typeface="Vani" panose="020B0502040204020203" pitchFamily="18" charset="0"/>
            </a:endParaRPr>
          </a:p>
        </p:txBody>
      </p:sp>
      <p:sp>
        <p:nvSpPr>
          <p:cNvPr id="1047" name="TextBox 1046">
            <a:extLst>
              <a:ext uri="{FF2B5EF4-FFF2-40B4-BE49-F238E27FC236}">
                <a16:creationId xmlns:a16="http://schemas.microsoft.com/office/drawing/2014/main" id="{8F5A2D55-6BCE-4FB9-A8CA-0278A014E5D0}"/>
              </a:ext>
            </a:extLst>
          </p:cNvPr>
          <p:cNvSpPr txBox="1"/>
          <p:nvPr/>
        </p:nvSpPr>
        <p:spPr>
          <a:xfrm>
            <a:off x="6501889" y="-30467"/>
            <a:ext cx="5439929" cy="2862322"/>
          </a:xfrm>
          <a:prstGeom prst="rect">
            <a:avLst/>
          </a:prstGeom>
          <a:noFill/>
        </p:spPr>
        <p:txBody>
          <a:bodyPr wrap="square" rtlCol="0">
            <a:spAutoFit/>
          </a:bodyPr>
          <a:lstStyle/>
          <a:p>
            <a:r>
              <a:rPr lang="en-US" sz="6000">
                <a:solidFill>
                  <a:schemeClr val="accent6">
                    <a:lumMod val="60000"/>
                    <a:lumOff val="40000"/>
                  </a:schemeClr>
                </a:solidFill>
                <a:latin typeface="Modern Love" panose="020B0604020202020204" pitchFamily="82" charset="0"/>
                <a:cs typeface="Vani" panose="020B0502040204020203" pitchFamily="18" charset="0"/>
              </a:rPr>
              <a:t>Symbiotic</a:t>
            </a:r>
            <a:r>
              <a:rPr lang="en-US" sz="6000">
                <a:latin typeface="Modern Love" panose="020B0604020202020204" pitchFamily="82" charset="0"/>
                <a:cs typeface="Vani" panose="020B0502040204020203" pitchFamily="18" charset="0"/>
              </a:rPr>
              <a:t> </a:t>
            </a:r>
            <a:r>
              <a:rPr lang="en-US" sz="6000">
                <a:solidFill>
                  <a:srgbClr val="14A436"/>
                </a:solidFill>
                <a:latin typeface="Modern Love" panose="020B0604020202020204" pitchFamily="82" charset="0"/>
                <a:cs typeface="Vani" panose="020B0502040204020203" pitchFamily="18" charset="0"/>
              </a:rPr>
              <a:t>Relationships</a:t>
            </a:r>
          </a:p>
          <a:p>
            <a:endParaRPr lang="en-US" sz="6000"/>
          </a:p>
        </p:txBody>
      </p:sp>
      <p:grpSp>
        <p:nvGrpSpPr>
          <p:cNvPr id="63" name="Group 62">
            <a:extLst>
              <a:ext uri="{FF2B5EF4-FFF2-40B4-BE49-F238E27FC236}">
                <a16:creationId xmlns:a16="http://schemas.microsoft.com/office/drawing/2014/main" id="{0ACFB42B-F6F4-47D3-814B-624EB4D6E6B0}"/>
              </a:ext>
            </a:extLst>
          </p:cNvPr>
          <p:cNvGrpSpPr/>
          <p:nvPr/>
        </p:nvGrpSpPr>
        <p:grpSpPr>
          <a:xfrm>
            <a:off x="-5215984" y="3725"/>
            <a:ext cx="12174973" cy="6858001"/>
            <a:chOff x="372416" y="140375"/>
            <a:chExt cx="12174973" cy="6858001"/>
          </a:xfrm>
        </p:grpSpPr>
        <p:grpSp>
          <p:nvGrpSpPr>
            <p:cNvPr id="41" name="Group 40">
              <a:extLst>
                <a:ext uri="{FF2B5EF4-FFF2-40B4-BE49-F238E27FC236}">
                  <a16:creationId xmlns:a16="http://schemas.microsoft.com/office/drawing/2014/main" id="{F4EDAE83-683A-416E-BAF7-A6AC1071A10B}"/>
                </a:ext>
              </a:extLst>
            </p:cNvPr>
            <p:cNvGrpSpPr/>
            <p:nvPr/>
          </p:nvGrpSpPr>
          <p:grpSpPr>
            <a:xfrm>
              <a:off x="372416" y="140375"/>
              <a:ext cx="12174973" cy="6858001"/>
              <a:chOff x="344811" y="-6"/>
              <a:chExt cx="12174973" cy="6858001"/>
            </a:xfrm>
          </p:grpSpPr>
          <p:grpSp>
            <p:nvGrpSpPr>
              <p:cNvPr id="36" name="Group 35">
                <a:extLst>
                  <a:ext uri="{FF2B5EF4-FFF2-40B4-BE49-F238E27FC236}">
                    <a16:creationId xmlns:a16="http://schemas.microsoft.com/office/drawing/2014/main" id="{05980162-4361-434F-88CB-1B21785CA8DF}"/>
                  </a:ext>
                </a:extLst>
              </p:cNvPr>
              <p:cNvGrpSpPr/>
              <p:nvPr/>
            </p:nvGrpSpPr>
            <p:grpSpPr>
              <a:xfrm>
                <a:off x="344811" y="-6"/>
                <a:ext cx="12174973" cy="6858001"/>
                <a:chOff x="344811" y="-6"/>
                <a:chExt cx="12174973" cy="6858001"/>
              </a:xfrm>
              <a:effectLst>
                <a:outerShdw blurRad="254000" dist="88900" algn="ctr" rotWithShape="0">
                  <a:srgbClr val="000000">
                    <a:alpha val="51000"/>
                  </a:srgbClr>
                </a:outerShdw>
              </a:effectLst>
            </p:grpSpPr>
            <p:sp>
              <p:nvSpPr>
                <p:cNvPr id="2" name="Rectangle 1">
                  <a:extLst>
                    <a:ext uri="{FF2B5EF4-FFF2-40B4-BE49-F238E27FC236}">
                      <a16:creationId xmlns:a16="http://schemas.microsoft.com/office/drawing/2014/main" id="{FD2DB4E2-6C84-47F3-BCA5-73F228C3A350}"/>
                    </a:ext>
                  </a:extLst>
                </p:cNvPr>
                <p:cNvSpPr/>
                <p:nvPr/>
              </p:nvSpPr>
              <p:spPr>
                <a:xfrm>
                  <a:off x="344811" y="-6"/>
                  <a:ext cx="10417628" cy="6858001"/>
                </a:xfrm>
                <a:prstGeom prst="rect">
                  <a:avLst/>
                </a:prstGeom>
                <a:solidFill>
                  <a:srgbClr val="C8EACE"/>
                </a:solidFill>
                <a:effectLst>
                  <a:outerShdw blurRad="215900" dist="101600" sx="101000" sy="101000" algn="ctr" rotWithShape="0">
                    <a:schemeClr val="tx1">
                      <a:lumMod val="95000"/>
                      <a:lumOff val="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t>
                  </a:r>
                </a:p>
              </p:txBody>
            </p:sp>
            <p:grpSp>
              <p:nvGrpSpPr>
                <p:cNvPr id="10" name="Group 9">
                  <a:extLst>
                    <a:ext uri="{FF2B5EF4-FFF2-40B4-BE49-F238E27FC236}">
                      <a16:creationId xmlns:a16="http://schemas.microsoft.com/office/drawing/2014/main" id="{9CE4FE41-6C11-40B3-A782-A3E3CDEB56BA}"/>
                    </a:ext>
                  </a:extLst>
                </p:cNvPr>
                <p:cNvGrpSpPr/>
                <p:nvPr/>
              </p:nvGrpSpPr>
              <p:grpSpPr>
                <a:xfrm>
                  <a:off x="9880920" y="4252527"/>
                  <a:ext cx="2638864" cy="1630496"/>
                  <a:chOff x="9437308" y="2784536"/>
                  <a:chExt cx="2638864" cy="1630496"/>
                </a:xfrm>
              </p:grpSpPr>
              <p:sp>
                <p:nvSpPr>
                  <p:cNvPr id="6" name="Rectangle: Rounded Corners 5">
                    <a:extLst>
                      <a:ext uri="{FF2B5EF4-FFF2-40B4-BE49-F238E27FC236}">
                        <a16:creationId xmlns:a16="http://schemas.microsoft.com/office/drawing/2014/main" id="{871DBB32-C06B-4C3E-ADBF-5222B3AB5BCD}"/>
                      </a:ext>
                    </a:extLst>
                  </p:cNvPr>
                  <p:cNvSpPr/>
                  <p:nvPr/>
                </p:nvSpPr>
                <p:spPr>
                  <a:xfrm>
                    <a:off x="9662221" y="2784536"/>
                    <a:ext cx="1762699" cy="1630496"/>
                  </a:xfrm>
                  <a:prstGeom prst="roundRect">
                    <a:avLst/>
                  </a:prstGeom>
                  <a:solidFill>
                    <a:srgbClr val="C8E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C1E6E7-009A-4CB9-BCB2-779605076660}"/>
                      </a:ext>
                    </a:extLst>
                  </p:cNvPr>
                  <p:cNvSpPr txBox="1"/>
                  <p:nvPr/>
                </p:nvSpPr>
                <p:spPr>
                  <a:xfrm>
                    <a:off x="9437308" y="3350619"/>
                    <a:ext cx="2638864" cy="446276"/>
                  </a:xfrm>
                  <a:prstGeom prst="rect">
                    <a:avLst/>
                  </a:prstGeom>
                  <a:noFill/>
                </p:spPr>
                <p:txBody>
                  <a:bodyPr wrap="square" rtlCol="0">
                    <a:spAutoFit/>
                  </a:bodyPr>
                  <a:lstStyle/>
                  <a:p>
                    <a:pPr algn="ctr"/>
                    <a:r>
                      <a:rPr lang="en-US" sz="2300">
                        <a:solidFill>
                          <a:schemeClr val="accent6">
                            <a:lumMod val="75000"/>
                          </a:schemeClr>
                        </a:solidFill>
                        <a:latin typeface="Tw Cen MT" panose="020B0602020104020603" pitchFamily="34" charset="0"/>
                      </a:rPr>
                      <a:t>Symbiosis</a:t>
                    </a:r>
                  </a:p>
                </p:txBody>
              </p:sp>
            </p:grpSp>
          </p:grpSp>
          <p:grpSp>
            <p:nvGrpSpPr>
              <p:cNvPr id="40" name="Group 39">
                <a:extLst>
                  <a:ext uri="{FF2B5EF4-FFF2-40B4-BE49-F238E27FC236}">
                    <a16:creationId xmlns:a16="http://schemas.microsoft.com/office/drawing/2014/main" id="{2F14B265-0B7A-4653-9BD8-73B38222FE04}"/>
                  </a:ext>
                </a:extLst>
              </p:cNvPr>
              <p:cNvGrpSpPr/>
              <p:nvPr/>
            </p:nvGrpSpPr>
            <p:grpSpPr>
              <a:xfrm>
                <a:off x="4684236" y="193579"/>
                <a:ext cx="4776590" cy="3179107"/>
                <a:chOff x="4684236" y="193579"/>
                <a:chExt cx="4776590" cy="3179107"/>
              </a:xfrm>
            </p:grpSpPr>
            <p:sp>
              <p:nvSpPr>
                <p:cNvPr id="38" name="TextBox 37">
                  <a:extLst>
                    <a:ext uri="{FF2B5EF4-FFF2-40B4-BE49-F238E27FC236}">
                      <a16:creationId xmlns:a16="http://schemas.microsoft.com/office/drawing/2014/main" id="{D0F310BB-EB09-4219-96EE-962683A14708}"/>
                    </a:ext>
                  </a:extLst>
                </p:cNvPr>
                <p:cNvSpPr txBox="1"/>
                <p:nvPr/>
              </p:nvSpPr>
              <p:spPr>
                <a:xfrm>
                  <a:off x="5365622" y="193579"/>
                  <a:ext cx="2642583" cy="830997"/>
                </a:xfrm>
                <a:prstGeom prst="rect">
                  <a:avLst/>
                </a:prstGeom>
                <a:noFill/>
              </p:spPr>
              <p:txBody>
                <a:bodyPr wrap="none" rtlCol="0">
                  <a:spAutoFit/>
                </a:bodyPr>
                <a:lstStyle/>
                <a:p>
                  <a:r>
                    <a:rPr lang="en-US" sz="4800">
                      <a:solidFill>
                        <a:schemeClr val="accent6">
                          <a:lumMod val="50000"/>
                        </a:schemeClr>
                      </a:solidFill>
                    </a:rPr>
                    <a:t>Symbiosis</a:t>
                  </a:r>
                </a:p>
              </p:txBody>
            </p:sp>
            <p:sp>
              <p:nvSpPr>
                <p:cNvPr id="39" name="TextBox 38">
                  <a:extLst>
                    <a:ext uri="{FF2B5EF4-FFF2-40B4-BE49-F238E27FC236}">
                      <a16:creationId xmlns:a16="http://schemas.microsoft.com/office/drawing/2014/main" id="{C7ADCBD8-2773-44DC-9071-6D45C1D642CD}"/>
                    </a:ext>
                  </a:extLst>
                </p:cNvPr>
                <p:cNvSpPr txBox="1"/>
                <p:nvPr/>
              </p:nvSpPr>
              <p:spPr>
                <a:xfrm>
                  <a:off x="4684236" y="1433694"/>
                  <a:ext cx="4776590" cy="1938992"/>
                </a:xfrm>
                <a:prstGeom prst="rect">
                  <a:avLst/>
                </a:prstGeom>
                <a:noFill/>
              </p:spPr>
              <p:txBody>
                <a:bodyPr wrap="square" rtlCol="0">
                  <a:spAutoFit/>
                </a:bodyPr>
                <a:lstStyle/>
                <a:p>
                  <a:r>
                    <a:rPr lang="en-US" sz="3000">
                      <a:solidFill>
                        <a:srgbClr val="356F39"/>
                      </a:solidFill>
                    </a:rPr>
                    <a:t>Symbiosis is a close long-term relationship between different species in a community.</a:t>
                  </a:r>
                </a:p>
              </p:txBody>
            </p:sp>
          </p:grpSp>
        </p:grpSp>
        <p:pic>
          <p:nvPicPr>
            <p:cNvPr id="62" name="Picture 61" descr="A picture containing text, monitor, computer, screenshot&#10;&#10;Description automatically generated">
              <a:extLst>
                <a:ext uri="{FF2B5EF4-FFF2-40B4-BE49-F238E27FC236}">
                  <a16:creationId xmlns:a16="http://schemas.microsoft.com/office/drawing/2014/main" id="{937834B7-E7E8-45BA-BDD1-EB15C49E9C7F}"/>
                </a:ext>
              </a:extLst>
            </p:cNvPr>
            <p:cNvPicPr>
              <a:picLocks noChangeAspect="1"/>
            </p:cNvPicPr>
            <p:nvPr/>
          </p:nvPicPr>
          <p:blipFill rotWithShape="1">
            <a:blip r:embed="rId3">
              <a:extLst>
                <a:ext uri="{28A0092B-C50C-407E-A947-70E740481C1C}">
                  <a14:useLocalDpi xmlns:a14="http://schemas.microsoft.com/office/drawing/2010/main" val="0"/>
                </a:ext>
              </a:extLst>
            </a:blip>
            <a:srcRect l="11454" t="23156" r="13280" b="6272"/>
            <a:stretch/>
          </p:blipFill>
          <p:spPr>
            <a:xfrm>
              <a:off x="4746425" y="3525502"/>
              <a:ext cx="4763509" cy="3178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033" name="Group 1032">
            <a:extLst>
              <a:ext uri="{FF2B5EF4-FFF2-40B4-BE49-F238E27FC236}">
                <a16:creationId xmlns:a16="http://schemas.microsoft.com/office/drawing/2014/main" id="{FFA4AEAB-A408-4DA6-AA70-3131DA3E830D}"/>
              </a:ext>
            </a:extLst>
          </p:cNvPr>
          <p:cNvGrpSpPr/>
          <p:nvPr/>
        </p:nvGrpSpPr>
        <p:grpSpPr>
          <a:xfrm>
            <a:off x="-5080645" y="-24422"/>
            <a:ext cx="10359984" cy="6878883"/>
            <a:chOff x="862988" y="20884"/>
            <a:chExt cx="10359984" cy="6858001"/>
          </a:xfrm>
        </p:grpSpPr>
        <p:grpSp>
          <p:nvGrpSpPr>
            <p:cNvPr id="1032" name="Group 1031">
              <a:extLst>
                <a:ext uri="{FF2B5EF4-FFF2-40B4-BE49-F238E27FC236}">
                  <a16:creationId xmlns:a16="http://schemas.microsoft.com/office/drawing/2014/main" id="{A4714A45-65E7-4EF1-BD4D-AE57B78D6172}"/>
                </a:ext>
              </a:extLst>
            </p:cNvPr>
            <p:cNvGrpSpPr/>
            <p:nvPr/>
          </p:nvGrpSpPr>
          <p:grpSpPr>
            <a:xfrm>
              <a:off x="862988" y="20884"/>
              <a:ext cx="10359984" cy="6858001"/>
              <a:chOff x="862988" y="20884"/>
              <a:chExt cx="10359984" cy="6858001"/>
            </a:xfrm>
          </p:grpSpPr>
          <p:grpSp>
            <p:nvGrpSpPr>
              <p:cNvPr id="42" name="Group 41">
                <a:extLst>
                  <a:ext uri="{FF2B5EF4-FFF2-40B4-BE49-F238E27FC236}">
                    <a16:creationId xmlns:a16="http://schemas.microsoft.com/office/drawing/2014/main" id="{F2C356EE-B146-4DC0-829B-761F22F6AC29}"/>
                  </a:ext>
                </a:extLst>
              </p:cNvPr>
              <p:cNvGrpSpPr/>
              <p:nvPr/>
            </p:nvGrpSpPr>
            <p:grpSpPr>
              <a:xfrm>
                <a:off x="862988" y="20884"/>
                <a:ext cx="10359984" cy="6858001"/>
                <a:chOff x="1160184" y="17712"/>
                <a:chExt cx="10359984" cy="6858001"/>
              </a:xfrm>
            </p:grpSpPr>
            <p:grpSp>
              <p:nvGrpSpPr>
                <p:cNvPr id="37" name="Group 36">
                  <a:extLst>
                    <a:ext uri="{FF2B5EF4-FFF2-40B4-BE49-F238E27FC236}">
                      <a16:creationId xmlns:a16="http://schemas.microsoft.com/office/drawing/2014/main" id="{4705B23F-A4B3-4BD7-9701-E5B8B4C1DAC9}"/>
                    </a:ext>
                  </a:extLst>
                </p:cNvPr>
                <p:cNvGrpSpPr/>
                <p:nvPr/>
              </p:nvGrpSpPr>
              <p:grpSpPr>
                <a:xfrm>
                  <a:off x="1160184" y="17712"/>
                  <a:ext cx="10359984" cy="6858001"/>
                  <a:chOff x="-5221995" y="-3"/>
                  <a:chExt cx="9899535" cy="6858001"/>
                </a:xfrm>
                <a:effectLst>
                  <a:outerShdw blurRad="254000" dist="88900" algn="ctr" rotWithShape="0">
                    <a:srgbClr val="000000">
                      <a:alpha val="51000"/>
                    </a:srgbClr>
                  </a:outerShdw>
                </a:effectLst>
              </p:grpSpPr>
              <p:sp>
                <p:nvSpPr>
                  <p:cNvPr id="13" name="Rectangle 12">
                    <a:extLst>
                      <a:ext uri="{FF2B5EF4-FFF2-40B4-BE49-F238E27FC236}">
                        <a16:creationId xmlns:a16="http://schemas.microsoft.com/office/drawing/2014/main" id="{C6D8FD6D-316D-4C38-B669-80BF7D835F5C}"/>
                      </a:ext>
                    </a:extLst>
                  </p:cNvPr>
                  <p:cNvSpPr/>
                  <p:nvPr/>
                </p:nvSpPr>
                <p:spPr>
                  <a:xfrm>
                    <a:off x="-5221995" y="-3"/>
                    <a:ext cx="8643912" cy="6858001"/>
                  </a:xfrm>
                  <a:prstGeom prst="rect">
                    <a:avLst/>
                  </a:prstGeom>
                  <a:solidFill>
                    <a:schemeClr val="accent6">
                      <a:lumMod val="40000"/>
                      <a:lumOff val="60000"/>
                    </a:schemeClr>
                  </a:solidFill>
                  <a:effectLst>
                    <a:outerShdw blurRad="215900" dist="101600" sx="101000" sy="101000" algn="ctr" rotWithShape="0">
                      <a:schemeClr val="tx1">
                        <a:lumMod val="95000"/>
                        <a:lumOff val="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4FD62D8-2962-480D-9B5B-08BE07EA0585}"/>
                      </a:ext>
                    </a:extLst>
                  </p:cNvPr>
                  <p:cNvGrpSpPr/>
                  <p:nvPr/>
                </p:nvGrpSpPr>
                <p:grpSpPr>
                  <a:xfrm>
                    <a:off x="2644567" y="3485990"/>
                    <a:ext cx="2032973" cy="1422070"/>
                    <a:chOff x="9849081" y="2984677"/>
                    <a:chExt cx="1513241" cy="1422070"/>
                  </a:xfrm>
                  <a:solidFill>
                    <a:schemeClr val="accent6">
                      <a:lumMod val="40000"/>
                      <a:lumOff val="60000"/>
                    </a:schemeClr>
                  </a:solidFill>
                </p:grpSpPr>
                <p:sp>
                  <p:nvSpPr>
                    <p:cNvPr id="15" name="Rectangle: Rounded Corners 14">
                      <a:extLst>
                        <a:ext uri="{FF2B5EF4-FFF2-40B4-BE49-F238E27FC236}">
                          <a16:creationId xmlns:a16="http://schemas.microsoft.com/office/drawing/2014/main" id="{03C4D4A9-BF2D-47F6-9AC9-80B303CB5BBC}"/>
                        </a:ext>
                      </a:extLst>
                    </p:cNvPr>
                    <p:cNvSpPr/>
                    <p:nvPr/>
                  </p:nvSpPr>
                  <p:spPr>
                    <a:xfrm>
                      <a:off x="9849081" y="2984677"/>
                      <a:ext cx="1508662" cy="142207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B3EA718-6FEC-439A-B16A-222D9F747811}"/>
                        </a:ext>
                      </a:extLst>
                    </p:cNvPr>
                    <p:cNvSpPr txBox="1"/>
                    <p:nvPr/>
                  </p:nvSpPr>
                  <p:spPr>
                    <a:xfrm>
                      <a:off x="10214530" y="3430181"/>
                      <a:ext cx="1147792" cy="446276"/>
                    </a:xfrm>
                    <a:prstGeom prst="rect">
                      <a:avLst/>
                    </a:prstGeom>
                    <a:grpFill/>
                  </p:spPr>
                  <p:txBody>
                    <a:bodyPr wrap="square" rtlCol="0">
                      <a:spAutoFit/>
                    </a:bodyPr>
                    <a:lstStyle/>
                    <a:p>
                      <a:pPr algn="ctr"/>
                      <a:r>
                        <a:rPr lang="en-US" sz="2300">
                          <a:solidFill>
                            <a:schemeClr val="accent6">
                              <a:lumMod val="75000"/>
                            </a:schemeClr>
                          </a:solidFill>
                          <a:latin typeface="Tw Cen MT" panose="020B0602020104020603" pitchFamily="34" charset="0"/>
                        </a:rPr>
                        <a:t>Mutualism</a:t>
                      </a:r>
                    </a:p>
                  </p:txBody>
                </p:sp>
              </p:grpSp>
            </p:grpSp>
            <p:sp>
              <p:nvSpPr>
                <p:cNvPr id="43" name="TextBox 42">
                  <a:extLst>
                    <a:ext uri="{FF2B5EF4-FFF2-40B4-BE49-F238E27FC236}">
                      <a16:creationId xmlns:a16="http://schemas.microsoft.com/office/drawing/2014/main" id="{A93B96FA-0BCC-4D86-9A27-0DB340FC3087}"/>
                    </a:ext>
                  </a:extLst>
                </p:cNvPr>
                <p:cNvSpPr txBox="1"/>
                <p:nvPr/>
              </p:nvSpPr>
              <p:spPr>
                <a:xfrm>
                  <a:off x="5014524" y="238437"/>
                  <a:ext cx="4776590" cy="707886"/>
                </a:xfrm>
                <a:prstGeom prst="rect">
                  <a:avLst/>
                </a:prstGeom>
                <a:noFill/>
              </p:spPr>
              <p:txBody>
                <a:bodyPr wrap="square" rtlCol="0">
                  <a:spAutoFit/>
                </a:bodyPr>
                <a:lstStyle/>
                <a:p>
                  <a:r>
                    <a:rPr lang="en-US" sz="4000">
                      <a:solidFill>
                        <a:schemeClr val="accent6">
                          <a:lumMod val="50000"/>
                        </a:schemeClr>
                      </a:solidFill>
                    </a:rPr>
                    <a:t>Mutualism</a:t>
                  </a:r>
                </a:p>
              </p:txBody>
            </p:sp>
            <p:sp>
              <p:nvSpPr>
                <p:cNvPr id="44" name="TextBox 43">
                  <a:extLst>
                    <a:ext uri="{FF2B5EF4-FFF2-40B4-BE49-F238E27FC236}">
                      <a16:creationId xmlns:a16="http://schemas.microsoft.com/office/drawing/2014/main" id="{A0570AFA-D42E-42F1-817D-A55B228CD036}"/>
                    </a:ext>
                  </a:extLst>
                </p:cNvPr>
                <p:cNvSpPr txBox="1"/>
                <p:nvPr/>
              </p:nvSpPr>
              <p:spPr>
                <a:xfrm>
                  <a:off x="4100098" y="922696"/>
                  <a:ext cx="4421688" cy="1477328"/>
                </a:xfrm>
                <a:prstGeom prst="rect">
                  <a:avLst/>
                </a:prstGeom>
                <a:noFill/>
              </p:spPr>
              <p:txBody>
                <a:bodyPr wrap="square" rtlCol="0">
                  <a:spAutoFit/>
                </a:bodyPr>
                <a:lstStyle/>
                <a:p>
                  <a:r>
                    <a:rPr lang="en-US" sz="3000">
                      <a:solidFill>
                        <a:schemeClr val="accent6">
                          <a:lumMod val="75000"/>
                        </a:schemeClr>
                      </a:solidFill>
                    </a:rPr>
                    <a:t>Mutualism is a relationship in which both organisms in the relationship benefit.</a:t>
                  </a:r>
                </a:p>
              </p:txBody>
            </p:sp>
          </p:grpSp>
          <p:pic>
            <p:nvPicPr>
              <p:cNvPr id="1030" name="Picture 1029" descr="A bee on a purple flower&#10;&#10;Description automatically generated">
                <a:extLst>
                  <a:ext uri="{FF2B5EF4-FFF2-40B4-BE49-F238E27FC236}">
                    <a16:creationId xmlns:a16="http://schemas.microsoft.com/office/drawing/2014/main" id="{B3309F9E-236B-49AA-98FC-85F277987AB5}"/>
                  </a:ext>
                </a:extLst>
              </p:cNvPr>
              <p:cNvPicPr>
                <a:picLocks noChangeAspect="1"/>
              </p:cNvPicPr>
              <p:nvPr/>
            </p:nvPicPr>
            <p:blipFill rotWithShape="1">
              <a:blip r:embed="rId4">
                <a:extLst>
                  <a:ext uri="{28A0092B-C50C-407E-A947-70E740481C1C}">
                    <a14:useLocalDpi xmlns:a14="http://schemas.microsoft.com/office/drawing/2010/main" val="0"/>
                  </a:ext>
                </a:extLst>
              </a:blip>
              <a:srcRect l="13637" t="16889" r="16275" b="14216"/>
              <a:stretch/>
            </p:blipFill>
            <p:spPr>
              <a:xfrm>
                <a:off x="3802950" y="4219450"/>
                <a:ext cx="4041062" cy="2648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72" name="TextBox 71">
              <a:extLst>
                <a:ext uri="{FF2B5EF4-FFF2-40B4-BE49-F238E27FC236}">
                  <a16:creationId xmlns:a16="http://schemas.microsoft.com/office/drawing/2014/main" id="{E3AF0C45-CF5B-4E34-8974-6C6652BAB657}"/>
                </a:ext>
              </a:extLst>
            </p:cNvPr>
            <p:cNvSpPr txBox="1"/>
            <p:nvPr/>
          </p:nvSpPr>
          <p:spPr>
            <a:xfrm>
              <a:off x="3876869" y="2245648"/>
              <a:ext cx="3893223" cy="2031325"/>
            </a:xfrm>
            <a:prstGeom prst="rect">
              <a:avLst/>
            </a:prstGeom>
            <a:noFill/>
          </p:spPr>
          <p:txBody>
            <a:bodyPr wrap="square">
              <a:spAutoFit/>
            </a:bodyPr>
            <a:lstStyle/>
            <a:p>
              <a:r>
                <a:rPr lang="en-US" sz="2100">
                  <a:solidFill>
                    <a:schemeClr val="accent6">
                      <a:lumMod val="75000"/>
                    </a:schemeClr>
                  </a:solidFill>
                </a:rPr>
                <a:t>One example of mutualism is when a bee gets pollen from a flower. The bee gets pollen, goes to another flower, and leaves some on the next flower causing the flower to grow.</a:t>
              </a:r>
            </a:p>
          </p:txBody>
        </p:sp>
      </p:grpSp>
      <p:grpSp>
        <p:nvGrpSpPr>
          <p:cNvPr id="5" name="Group 4">
            <a:extLst>
              <a:ext uri="{FF2B5EF4-FFF2-40B4-BE49-F238E27FC236}">
                <a16:creationId xmlns:a16="http://schemas.microsoft.com/office/drawing/2014/main" id="{85143ACF-259D-422D-9E5E-FD9CD7C8E45E}"/>
              </a:ext>
            </a:extLst>
          </p:cNvPr>
          <p:cNvGrpSpPr/>
          <p:nvPr/>
        </p:nvGrpSpPr>
        <p:grpSpPr>
          <a:xfrm>
            <a:off x="-14120209" y="541"/>
            <a:ext cx="17783750" cy="6867900"/>
            <a:chOff x="-14120209" y="541"/>
            <a:chExt cx="17783750" cy="6867900"/>
          </a:xfrm>
        </p:grpSpPr>
        <p:grpSp>
          <p:nvGrpSpPr>
            <p:cNvPr id="1034" name="Group 1033">
              <a:extLst>
                <a:ext uri="{FF2B5EF4-FFF2-40B4-BE49-F238E27FC236}">
                  <a16:creationId xmlns:a16="http://schemas.microsoft.com/office/drawing/2014/main" id="{A573F1B8-EA18-432E-90C2-CE8E9027213A}"/>
                </a:ext>
              </a:extLst>
            </p:cNvPr>
            <p:cNvGrpSpPr/>
            <p:nvPr/>
          </p:nvGrpSpPr>
          <p:grpSpPr>
            <a:xfrm>
              <a:off x="-14120209" y="541"/>
              <a:ext cx="17783750" cy="6867900"/>
              <a:chOff x="-6999836" y="-21970"/>
              <a:chExt cx="17783750" cy="6837118"/>
            </a:xfrm>
          </p:grpSpPr>
          <p:grpSp>
            <p:nvGrpSpPr>
              <p:cNvPr id="24" name="Group 23">
                <a:extLst>
                  <a:ext uri="{FF2B5EF4-FFF2-40B4-BE49-F238E27FC236}">
                    <a16:creationId xmlns:a16="http://schemas.microsoft.com/office/drawing/2014/main" id="{D663F306-DF4D-4CF5-BAFA-145F9197D367}"/>
                  </a:ext>
                </a:extLst>
              </p:cNvPr>
              <p:cNvGrpSpPr/>
              <p:nvPr/>
            </p:nvGrpSpPr>
            <p:grpSpPr>
              <a:xfrm>
                <a:off x="-6999836" y="-21970"/>
                <a:ext cx="17783750" cy="6837118"/>
                <a:chOff x="-11361810" y="152397"/>
                <a:chExt cx="21451133" cy="6858001"/>
              </a:xfrm>
              <a:effectLst>
                <a:outerShdw blurRad="254000" dist="88900" algn="ctr" rotWithShape="0">
                  <a:srgbClr val="000000">
                    <a:alpha val="51000"/>
                  </a:srgbClr>
                </a:outerShdw>
              </a:effectLst>
            </p:grpSpPr>
            <p:sp>
              <p:nvSpPr>
                <p:cNvPr id="20" name="Rectangle 19">
                  <a:extLst>
                    <a:ext uri="{FF2B5EF4-FFF2-40B4-BE49-F238E27FC236}">
                      <a16:creationId xmlns:a16="http://schemas.microsoft.com/office/drawing/2014/main" id="{6AAFAD16-585B-46DC-8300-54CD158EAD21}"/>
                    </a:ext>
                  </a:extLst>
                </p:cNvPr>
                <p:cNvSpPr/>
                <p:nvPr/>
              </p:nvSpPr>
              <p:spPr>
                <a:xfrm>
                  <a:off x="-11361810" y="152397"/>
                  <a:ext cx="19945885" cy="6858001"/>
                </a:xfrm>
                <a:prstGeom prst="rect">
                  <a:avLst/>
                </a:prstGeom>
                <a:solidFill>
                  <a:schemeClr val="accent6">
                    <a:lumMod val="60000"/>
                    <a:lumOff val="40000"/>
                  </a:schemeClr>
                </a:solidFill>
                <a:effectLst>
                  <a:outerShdw blurRad="215900" dist="101600" sx="101000" sy="101000" algn="ctr" rotWithShape="0">
                    <a:schemeClr val="tx1">
                      <a:lumMod val="95000"/>
                      <a:lumOff val="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C19D8FA-6826-45BB-9A5E-211B1F237DB2}"/>
                    </a:ext>
                  </a:extLst>
                </p:cNvPr>
                <p:cNvGrpSpPr/>
                <p:nvPr/>
              </p:nvGrpSpPr>
              <p:grpSpPr>
                <a:xfrm>
                  <a:off x="8042320" y="1950898"/>
                  <a:ext cx="2047003" cy="1630496"/>
                  <a:chOff x="9849079" y="1520323"/>
                  <a:chExt cx="2126203" cy="1630496"/>
                </a:xfrm>
                <a:solidFill>
                  <a:schemeClr val="accent6">
                    <a:lumMod val="40000"/>
                    <a:lumOff val="60000"/>
                  </a:schemeClr>
                </a:solidFill>
              </p:grpSpPr>
              <p:sp>
                <p:nvSpPr>
                  <p:cNvPr id="22" name="Rectangle: Rounded Corners 21">
                    <a:extLst>
                      <a:ext uri="{FF2B5EF4-FFF2-40B4-BE49-F238E27FC236}">
                        <a16:creationId xmlns:a16="http://schemas.microsoft.com/office/drawing/2014/main" id="{38A1796C-9143-4CE9-8BDE-DD04A489D046}"/>
                      </a:ext>
                    </a:extLst>
                  </p:cNvPr>
                  <p:cNvSpPr/>
                  <p:nvPr/>
                </p:nvSpPr>
                <p:spPr>
                  <a:xfrm>
                    <a:off x="9849079" y="1520323"/>
                    <a:ext cx="2126203" cy="163049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A448380-5E9D-4EAE-A1CA-91915C406E28}"/>
                      </a:ext>
                    </a:extLst>
                  </p:cNvPr>
                  <p:cNvSpPr txBox="1"/>
                  <p:nvPr/>
                </p:nvSpPr>
                <p:spPr>
                  <a:xfrm>
                    <a:off x="10223438" y="2112433"/>
                    <a:ext cx="1710208" cy="446276"/>
                  </a:xfrm>
                  <a:prstGeom prst="rect">
                    <a:avLst/>
                  </a:prstGeom>
                  <a:solidFill>
                    <a:schemeClr val="accent6">
                      <a:lumMod val="60000"/>
                      <a:lumOff val="40000"/>
                    </a:schemeClr>
                  </a:solidFill>
                </p:spPr>
                <p:txBody>
                  <a:bodyPr wrap="square" rtlCol="0">
                    <a:spAutoFit/>
                  </a:bodyPr>
                  <a:lstStyle/>
                  <a:p>
                    <a:pPr algn="ctr"/>
                    <a:r>
                      <a:rPr lang="en-US" sz="2300">
                        <a:solidFill>
                          <a:schemeClr val="accent6">
                            <a:lumMod val="75000"/>
                          </a:schemeClr>
                        </a:solidFill>
                        <a:latin typeface="Tw Cen MT" panose="020B0602020104020603" pitchFamily="34" charset="0"/>
                      </a:rPr>
                      <a:t>Parasitism</a:t>
                    </a:r>
                  </a:p>
                </p:txBody>
              </p:sp>
            </p:grpSp>
          </p:grpSp>
          <p:grpSp>
            <p:nvGrpSpPr>
              <p:cNvPr id="79" name="Group 78">
                <a:extLst>
                  <a:ext uri="{FF2B5EF4-FFF2-40B4-BE49-F238E27FC236}">
                    <a16:creationId xmlns:a16="http://schemas.microsoft.com/office/drawing/2014/main" id="{1FF4E27E-6EDA-451E-837F-479B640BED95}"/>
                  </a:ext>
                </a:extLst>
              </p:cNvPr>
              <p:cNvGrpSpPr/>
              <p:nvPr/>
            </p:nvGrpSpPr>
            <p:grpSpPr>
              <a:xfrm>
                <a:off x="3755722" y="249621"/>
                <a:ext cx="3445726" cy="3031890"/>
                <a:chOff x="3677663" y="264202"/>
                <a:chExt cx="3445726" cy="2922500"/>
              </a:xfrm>
            </p:grpSpPr>
            <p:sp>
              <p:nvSpPr>
                <p:cNvPr id="80" name="TextBox 79">
                  <a:extLst>
                    <a:ext uri="{FF2B5EF4-FFF2-40B4-BE49-F238E27FC236}">
                      <a16:creationId xmlns:a16="http://schemas.microsoft.com/office/drawing/2014/main" id="{B0B56C2E-BADA-41D1-9A4F-13AE17622EDA}"/>
                    </a:ext>
                  </a:extLst>
                </p:cNvPr>
                <p:cNvSpPr txBox="1"/>
                <p:nvPr/>
              </p:nvSpPr>
              <p:spPr>
                <a:xfrm>
                  <a:off x="4153966" y="264202"/>
                  <a:ext cx="2314352" cy="707886"/>
                </a:xfrm>
                <a:prstGeom prst="rect">
                  <a:avLst/>
                </a:prstGeom>
                <a:noFill/>
              </p:spPr>
              <p:txBody>
                <a:bodyPr wrap="none" rtlCol="0">
                  <a:spAutoFit/>
                </a:bodyPr>
                <a:lstStyle/>
                <a:p>
                  <a:r>
                    <a:rPr lang="en-US" sz="4000">
                      <a:solidFill>
                        <a:schemeClr val="accent6">
                          <a:lumMod val="50000"/>
                        </a:schemeClr>
                      </a:solidFill>
                    </a:rPr>
                    <a:t>Parasitism</a:t>
                  </a:r>
                </a:p>
              </p:txBody>
            </p:sp>
            <p:sp>
              <p:nvSpPr>
                <p:cNvPr id="81" name="TextBox 80">
                  <a:extLst>
                    <a:ext uri="{FF2B5EF4-FFF2-40B4-BE49-F238E27FC236}">
                      <a16:creationId xmlns:a16="http://schemas.microsoft.com/office/drawing/2014/main" id="{4F837CAC-F063-47FE-8018-14B5A6FCAA65}"/>
                    </a:ext>
                  </a:extLst>
                </p:cNvPr>
                <p:cNvSpPr txBox="1"/>
                <p:nvPr/>
              </p:nvSpPr>
              <p:spPr>
                <a:xfrm>
                  <a:off x="3677663" y="1016878"/>
                  <a:ext cx="3445726" cy="923330"/>
                </a:xfrm>
                <a:prstGeom prst="rect">
                  <a:avLst/>
                </a:prstGeom>
                <a:noFill/>
              </p:spPr>
              <p:txBody>
                <a:bodyPr wrap="square" rtlCol="0">
                  <a:spAutoFit/>
                </a:bodyPr>
                <a:lstStyle/>
                <a:p>
                  <a:r>
                    <a:rPr lang="en-US">
                      <a:solidFill>
                        <a:schemeClr val="accent6">
                          <a:lumMod val="75000"/>
                        </a:schemeClr>
                      </a:solidFill>
                    </a:rPr>
                    <a:t>Parasitism is a relationship where one organism benefits and the other is harmed.</a:t>
                  </a:r>
                </a:p>
              </p:txBody>
            </p:sp>
            <p:sp>
              <p:nvSpPr>
                <p:cNvPr id="82" name="TextBox 81">
                  <a:extLst>
                    <a:ext uri="{FF2B5EF4-FFF2-40B4-BE49-F238E27FC236}">
                      <a16:creationId xmlns:a16="http://schemas.microsoft.com/office/drawing/2014/main" id="{8DEF334C-A998-442D-AB41-12C25F6CC84C}"/>
                    </a:ext>
                  </a:extLst>
                </p:cNvPr>
                <p:cNvSpPr txBox="1"/>
                <p:nvPr/>
              </p:nvSpPr>
              <p:spPr>
                <a:xfrm>
                  <a:off x="3688639" y="1769058"/>
                  <a:ext cx="3245005" cy="1417644"/>
                </a:xfrm>
                <a:prstGeom prst="rect">
                  <a:avLst/>
                </a:prstGeom>
                <a:noFill/>
              </p:spPr>
              <p:txBody>
                <a:bodyPr wrap="square" rtlCol="0">
                  <a:spAutoFit/>
                </a:bodyPr>
                <a:lstStyle/>
                <a:p>
                  <a:r>
                    <a:rPr lang="en-US">
                      <a:solidFill>
                        <a:schemeClr val="accent6">
                          <a:lumMod val="75000"/>
                        </a:schemeClr>
                      </a:solidFill>
                    </a:rPr>
                    <a:t>One example is deer ticks. Deer ticks are found on deer but can also spread to other animals. They take the blood of deer and weaken the deer.</a:t>
                  </a:r>
                </a:p>
              </p:txBody>
            </p:sp>
          </p:grpSp>
        </p:grpSp>
        <p:pic>
          <p:nvPicPr>
            <p:cNvPr id="4" name="Picture 3" descr="A picture containing text, mammal, screenshot&#10;&#10;Description automatically generated">
              <a:extLst>
                <a:ext uri="{FF2B5EF4-FFF2-40B4-BE49-F238E27FC236}">
                  <a16:creationId xmlns:a16="http://schemas.microsoft.com/office/drawing/2014/main" id="{DE2EAB79-70C6-4C36-AD4C-BCF57F729443}"/>
                </a:ext>
              </a:extLst>
            </p:cNvPr>
            <p:cNvPicPr>
              <a:picLocks noChangeAspect="1"/>
            </p:cNvPicPr>
            <p:nvPr/>
          </p:nvPicPr>
          <p:blipFill rotWithShape="1">
            <a:blip r:embed="rId5">
              <a:extLst>
                <a:ext uri="{28A0092B-C50C-407E-A947-70E740481C1C}">
                  <a14:useLocalDpi xmlns:a14="http://schemas.microsoft.com/office/drawing/2010/main" val="0"/>
                </a:ext>
              </a:extLst>
            </a:blip>
            <a:srcRect l="26594" t="23387" r="22773" b="20748"/>
            <a:stretch/>
          </p:blipFill>
          <p:spPr>
            <a:xfrm>
              <a:off x="-3625718" y="3326948"/>
              <a:ext cx="4147224" cy="3050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042" name="Group 1041">
            <a:extLst>
              <a:ext uri="{FF2B5EF4-FFF2-40B4-BE49-F238E27FC236}">
                <a16:creationId xmlns:a16="http://schemas.microsoft.com/office/drawing/2014/main" id="{36AF26D3-B2AC-4EEB-AD86-F6158E10DB69}"/>
              </a:ext>
            </a:extLst>
          </p:cNvPr>
          <p:cNvGrpSpPr/>
          <p:nvPr/>
        </p:nvGrpSpPr>
        <p:grpSpPr>
          <a:xfrm>
            <a:off x="-11480123" y="28018"/>
            <a:ext cx="14208222" cy="6867900"/>
            <a:chOff x="-4092982" y="-20884"/>
            <a:chExt cx="14208222" cy="6867900"/>
          </a:xfrm>
        </p:grpSpPr>
        <p:grpSp>
          <p:nvGrpSpPr>
            <p:cNvPr id="30" name="Group 29">
              <a:extLst>
                <a:ext uri="{FF2B5EF4-FFF2-40B4-BE49-F238E27FC236}">
                  <a16:creationId xmlns:a16="http://schemas.microsoft.com/office/drawing/2014/main" id="{FB90F708-C7FB-48C7-B895-AD6DAE84FB5B}"/>
                </a:ext>
              </a:extLst>
            </p:cNvPr>
            <p:cNvGrpSpPr/>
            <p:nvPr/>
          </p:nvGrpSpPr>
          <p:grpSpPr>
            <a:xfrm>
              <a:off x="-4092982" y="-20884"/>
              <a:ext cx="14208222" cy="6867900"/>
              <a:chOff x="-5387019" y="1143958"/>
              <a:chExt cx="14208222" cy="6858001"/>
            </a:xfrm>
            <a:solidFill>
              <a:srgbClr val="9AD2A6"/>
            </a:solidFill>
            <a:effectLst>
              <a:outerShdw blurRad="254000" dist="88900" algn="ctr" rotWithShape="0">
                <a:srgbClr val="000000">
                  <a:alpha val="51000"/>
                </a:srgbClr>
              </a:outerShdw>
            </a:effectLst>
          </p:grpSpPr>
          <p:sp>
            <p:nvSpPr>
              <p:cNvPr id="31" name="Rectangle 30">
                <a:extLst>
                  <a:ext uri="{FF2B5EF4-FFF2-40B4-BE49-F238E27FC236}">
                    <a16:creationId xmlns:a16="http://schemas.microsoft.com/office/drawing/2014/main" id="{482C5500-AD39-4420-9333-4C5B39D42902}"/>
                  </a:ext>
                </a:extLst>
              </p:cNvPr>
              <p:cNvSpPr/>
              <p:nvPr/>
            </p:nvSpPr>
            <p:spPr>
              <a:xfrm>
                <a:off x="-5387019" y="1143958"/>
                <a:ext cx="12516850" cy="6858001"/>
              </a:xfrm>
              <a:prstGeom prst="rect">
                <a:avLst/>
              </a:prstGeom>
              <a:grpFill/>
              <a:effectLst>
                <a:outerShdw blurRad="215900" dist="101600" sx="101000" sy="101000" algn="ctr" rotWithShape="0">
                  <a:schemeClr val="tx1">
                    <a:lumMod val="95000"/>
                    <a:lumOff val="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0BBB9586-D8AB-4214-9E0D-6680A5C62B60}"/>
                  </a:ext>
                </a:extLst>
              </p:cNvPr>
              <p:cNvGrpSpPr/>
              <p:nvPr/>
            </p:nvGrpSpPr>
            <p:grpSpPr>
              <a:xfrm>
                <a:off x="6819650" y="1409600"/>
                <a:ext cx="2001553" cy="1630496"/>
                <a:chOff x="8579105" y="979025"/>
                <a:chExt cx="2078995" cy="1630496"/>
              </a:xfrm>
              <a:grpFill/>
            </p:grpSpPr>
            <p:sp>
              <p:nvSpPr>
                <p:cNvPr id="33" name="Rectangle: Rounded Corners 32">
                  <a:extLst>
                    <a:ext uri="{FF2B5EF4-FFF2-40B4-BE49-F238E27FC236}">
                      <a16:creationId xmlns:a16="http://schemas.microsoft.com/office/drawing/2014/main" id="{EA05D9ED-A039-405A-87A9-49DD4301CC7D}"/>
                    </a:ext>
                  </a:extLst>
                </p:cNvPr>
                <p:cNvSpPr/>
                <p:nvPr/>
              </p:nvSpPr>
              <p:spPr>
                <a:xfrm>
                  <a:off x="8579105" y="979025"/>
                  <a:ext cx="2078995" cy="16304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90A0016-EC8E-47E4-96B8-9AE51C40F04B}"/>
                    </a:ext>
                  </a:extLst>
                </p:cNvPr>
                <p:cNvSpPr txBox="1"/>
                <p:nvPr/>
              </p:nvSpPr>
              <p:spPr>
                <a:xfrm>
                  <a:off x="8664031" y="1571135"/>
                  <a:ext cx="1950394" cy="446276"/>
                </a:xfrm>
                <a:prstGeom prst="rect">
                  <a:avLst/>
                </a:prstGeom>
                <a:grpFill/>
              </p:spPr>
              <p:txBody>
                <a:bodyPr wrap="square" rtlCol="0">
                  <a:spAutoFit/>
                </a:bodyPr>
                <a:lstStyle/>
                <a:p>
                  <a:pPr algn="ctr"/>
                  <a:r>
                    <a:rPr lang="en-US" sz="2300">
                      <a:solidFill>
                        <a:schemeClr val="accent6">
                          <a:lumMod val="75000"/>
                        </a:schemeClr>
                      </a:solidFill>
                      <a:latin typeface="Tw Cen MT" panose="020B0602020104020603" pitchFamily="34" charset="0"/>
                    </a:rPr>
                    <a:t>Commensalism</a:t>
                  </a:r>
                </a:p>
              </p:txBody>
            </p:sp>
          </p:grpSp>
        </p:grpSp>
        <p:grpSp>
          <p:nvGrpSpPr>
            <p:cNvPr id="1041" name="Group 1040">
              <a:extLst>
                <a:ext uri="{FF2B5EF4-FFF2-40B4-BE49-F238E27FC236}">
                  <a16:creationId xmlns:a16="http://schemas.microsoft.com/office/drawing/2014/main" id="{37D5067E-B72B-42A9-B423-48FA8D461657}"/>
                </a:ext>
              </a:extLst>
            </p:cNvPr>
            <p:cNvGrpSpPr/>
            <p:nvPr/>
          </p:nvGrpSpPr>
          <p:grpSpPr>
            <a:xfrm>
              <a:off x="1785434" y="148898"/>
              <a:ext cx="5099672" cy="6400363"/>
              <a:chOff x="474602" y="99296"/>
              <a:chExt cx="5099672" cy="6400363"/>
            </a:xfrm>
          </p:grpSpPr>
          <p:grpSp>
            <p:nvGrpSpPr>
              <p:cNvPr id="97" name="Group 96">
                <a:extLst>
                  <a:ext uri="{FF2B5EF4-FFF2-40B4-BE49-F238E27FC236}">
                    <a16:creationId xmlns:a16="http://schemas.microsoft.com/office/drawing/2014/main" id="{5C57A757-20E5-489D-93FA-7CBDE8F1F7A1}"/>
                  </a:ext>
                </a:extLst>
              </p:cNvPr>
              <p:cNvGrpSpPr/>
              <p:nvPr/>
            </p:nvGrpSpPr>
            <p:grpSpPr>
              <a:xfrm>
                <a:off x="474602" y="99296"/>
                <a:ext cx="4999644" cy="3601636"/>
                <a:chOff x="4649154" y="1185044"/>
                <a:chExt cx="3490333" cy="2914037"/>
              </a:xfrm>
            </p:grpSpPr>
            <p:sp>
              <p:nvSpPr>
                <p:cNvPr id="98" name="TextBox 97">
                  <a:extLst>
                    <a:ext uri="{FF2B5EF4-FFF2-40B4-BE49-F238E27FC236}">
                      <a16:creationId xmlns:a16="http://schemas.microsoft.com/office/drawing/2014/main" id="{EC935829-8AF3-4F03-B44B-C5C807056C4B}"/>
                    </a:ext>
                  </a:extLst>
                </p:cNvPr>
                <p:cNvSpPr txBox="1"/>
                <p:nvPr/>
              </p:nvSpPr>
              <p:spPr>
                <a:xfrm>
                  <a:off x="4649154" y="1185044"/>
                  <a:ext cx="3490333" cy="707886"/>
                </a:xfrm>
                <a:prstGeom prst="rect">
                  <a:avLst/>
                </a:prstGeom>
                <a:noFill/>
              </p:spPr>
              <p:txBody>
                <a:bodyPr wrap="square" rtlCol="0">
                  <a:spAutoFit/>
                </a:bodyPr>
                <a:lstStyle/>
                <a:p>
                  <a:r>
                    <a:rPr lang="en-US" sz="4000">
                      <a:solidFill>
                        <a:schemeClr val="accent6">
                          <a:lumMod val="50000"/>
                        </a:schemeClr>
                      </a:solidFill>
                    </a:rPr>
                    <a:t>Commensalism</a:t>
                  </a:r>
                </a:p>
              </p:txBody>
            </p:sp>
            <p:sp>
              <p:nvSpPr>
                <p:cNvPr id="99" name="TextBox 98">
                  <a:extLst>
                    <a:ext uri="{FF2B5EF4-FFF2-40B4-BE49-F238E27FC236}">
                      <a16:creationId xmlns:a16="http://schemas.microsoft.com/office/drawing/2014/main" id="{60CA9A03-3C60-4E21-9B3B-5145260B60FB}"/>
                    </a:ext>
                  </a:extLst>
                </p:cNvPr>
                <p:cNvSpPr txBox="1"/>
                <p:nvPr/>
              </p:nvSpPr>
              <p:spPr>
                <a:xfrm>
                  <a:off x="4661208" y="1928728"/>
                  <a:ext cx="3289609" cy="1384995"/>
                </a:xfrm>
                <a:prstGeom prst="rect">
                  <a:avLst/>
                </a:prstGeom>
                <a:noFill/>
              </p:spPr>
              <p:txBody>
                <a:bodyPr wrap="square" rtlCol="0">
                  <a:spAutoFit/>
                </a:bodyPr>
                <a:lstStyle/>
                <a:p>
                  <a:r>
                    <a:rPr lang="en-US" sz="2100">
                      <a:solidFill>
                        <a:schemeClr val="accent6">
                          <a:lumMod val="75000"/>
                        </a:schemeClr>
                      </a:solidFill>
                    </a:rPr>
                    <a:t>Commensalism is a relationship where one organism benefits and the other is not affected.</a:t>
                  </a:r>
                </a:p>
              </p:txBody>
            </p:sp>
            <p:sp>
              <p:nvSpPr>
                <p:cNvPr id="100" name="TextBox 99">
                  <a:extLst>
                    <a:ext uri="{FF2B5EF4-FFF2-40B4-BE49-F238E27FC236}">
                      <a16:creationId xmlns:a16="http://schemas.microsoft.com/office/drawing/2014/main" id="{DD72AA28-11EA-4138-AA4E-665A95DD9898}"/>
                    </a:ext>
                  </a:extLst>
                </p:cNvPr>
                <p:cNvSpPr txBox="1"/>
                <p:nvPr/>
              </p:nvSpPr>
              <p:spPr>
                <a:xfrm>
                  <a:off x="4661208" y="2775642"/>
                  <a:ext cx="3055436" cy="1323439"/>
                </a:xfrm>
                <a:prstGeom prst="rect">
                  <a:avLst/>
                </a:prstGeom>
                <a:noFill/>
              </p:spPr>
              <p:txBody>
                <a:bodyPr wrap="square" rtlCol="0">
                  <a:spAutoFit/>
                </a:bodyPr>
                <a:lstStyle/>
                <a:p>
                  <a:r>
                    <a:rPr lang="en-US" sz="2000">
                      <a:solidFill>
                        <a:schemeClr val="accent6">
                          <a:lumMod val="75000"/>
                        </a:schemeClr>
                      </a:solidFill>
                    </a:rPr>
                    <a:t>One example is when a bird uses a tree to build a nest, the bird benefits, but the tree is not affected.</a:t>
                  </a:r>
                </a:p>
              </p:txBody>
            </p:sp>
          </p:grpSp>
          <p:pic>
            <p:nvPicPr>
              <p:cNvPr id="1040" name="Picture 4">
                <a:extLst>
                  <a:ext uri="{FF2B5EF4-FFF2-40B4-BE49-F238E27FC236}">
                    <a16:creationId xmlns:a16="http://schemas.microsoft.com/office/drawing/2014/main" id="{4E167AD0-971B-4DB1-8094-E38F7FCDD5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984" y="3157981"/>
                <a:ext cx="5013290" cy="3341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spTree>
    <p:extLst>
      <p:ext uri="{BB962C8B-B14F-4D97-AF65-F5344CB8AC3E}">
        <p14:creationId xmlns:p14="http://schemas.microsoft.com/office/powerpoint/2010/main" val="422420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375E-6 -2.96296E-6 L 0.47045 0.00463 " pathEditMode="relative" rAng="0" ptsTypes="AA">
                                      <p:cBhvr>
                                        <p:cTn id="6" dur="2000" fill="hold"/>
                                        <p:tgtEl>
                                          <p:spTgt spid="63"/>
                                        </p:tgtEl>
                                        <p:attrNameLst>
                                          <p:attrName>ppt_x</p:attrName>
                                          <p:attrName>ppt_y</p:attrName>
                                        </p:attrNameLst>
                                      </p:cBhvr>
                                      <p:rCtr x="23516" y="231"/>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01237 3.33333E-6 L 0.53985 0.00694 " pathEditMode="relative" rAng="0" ptsTypes="AA">
                                      <p:cBhvr>
                                        <p:cTn id="10" dur="2000" fill="hold"/>
                                        <p:tgtEl>
                                          <p:spTgt spid="1033"/>
                                        </p:tgtEl>
                                        <p:attrNameLst>
                                          <p:attrName>ppt_x</p:attrName>
                                          <p:attrName>ppt_y</p:attrName>
                                        </p:attrNameLst>
                                      </p:cBhvr>
                                      <p:rCtr x="26367" y="347"/>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3.95833E-6 -4.44444E-6 L 0.678 -0.00717 " pathEditMode="relative" rAng="0" ptsTypes="AA">
                                      <p:cBhvr>
                                        <p:cTn id="14" dur="2000" fill="hold"/>
                                        <p:tgtEl>
                                          <p:spTgt spid="5"/>
                                        </p:tgtEl>
                                        <p:attrNameLst>
                                          <p:attrName>ppt_x</p:attrName>
                                          <p:attrName>ppt_y</p:attrName>
                                        </p:attrNameLst>
                                      </p:cBhvr>
                                      <p:rCtr x="33906" y="-370"/>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3.95833E-6 3.33333E-6 L 0.67279 -0.00533 " pathEditMode="relative" rAng="0" ptsTypes="AA">
                                      <p:cBhvr>
                                        <p:cTn id="18" dur="2000" fill="hold"/>
                                        <p:tgtEl>
                                          <p:spTgt spid="1042"/>
                                        </p:tgtEl>
                                        <p:attrNameLst>
                                          <p:attrName>ppt_x</p:attrName>
                                          <p:attrName>ppt_y</p:attrName>
                                        </p:attrNameLst>
                                      </p:cBhvr>
                                      <p:rCtr x="33646"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E3C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101664-B425-4D65-86A3-2C5D8D45DCAC}"/>
              </a:ext>
            </a:extLst>
          </p:cNvPr>
          <p:cNvSpPr/>
          <p:nvPr/>
        </p:nvSpPr>
        <p:spPr>
          <a:xfrm>
            <a:off x="0" y="840247"/>
            <a:ext cx="12192000" cy="55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97953E-E87C-4C20-BA1C-AA080123E08D}"/>
              </a:ext>
            </a:extLst>
          </p:cNvPr>
          <p:cNvSpPr txBox="1"/>
          <p:nvPr/>
        </p:nvSpPr>
        <p:spPr>
          <a:xfrm>
            <a:off x="87745" y="46181"/>
            <a:ext cx="12016509" cy="784830"/>
          </a:xfrm>
          <a:prstGeom prst="rect">
            <a:avLst/>
          </a:prstGeom>
          <a:noFill/>
        </p:spPr>
        <p:txBody>
          <a:bodyPr wrap="square" rtlCol="0">
            <a:spAutoFit/>
          </a:bodyPr>
          <a:lstStyle/>
          <a:p>
            <a:pPr algn="ctr"/>
            <a:r>
              <a:rPr lang="en-US" sz="4500" b="1">
                <a:solidFill>
                  <a:schemeClr val="bg1"/>
                </a:solidFill>
                <a:latin typeface="Modern Love" panose="04090805081005020601" pitchFamily="82" charset="0"/>
              </a:rPr>
              <a:t>Cause and Effect – Symbiotic Relationships</a:t>
            </a:r>
          </a:p>
        </p:txBody>
      </p:sp>
      <p:sp>
        <p:nvSpPr>
          <p:cNvPr id="4" name="Rectangle 3">
            <a:extLst>
              <a:ext uri="{FF2B5EF4-FFF2-40B4-BE49-F238E27FC236}">
                <a16:creationId xmlns:a16="http://schemas.microsoft.com/office/drawing/2014/main" id="{CF78B268-5044-4578-944D-979FA6051741}"/>
              </a:ext>
            </a:extLst>
          </p:cNvPr>
          <p:cNvSpPr/>
          <p:nvPr/>
        </p:nvSpPr>
        <p:spPr>
          <a:xfrm>
            <a:off x="-1" y="3137530"/>
            <a:ext cx="12192000" cy="55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356625-9347-4C86-BF7D-A59698E424A6}"/>
              </a:ext>
            </a:extLst>
          </p:cNvPr>
          <p:cNvSpPr/>
          <p:nvPr/>
        </p:nvSpPr>
        <p:spPr>
          <a:xfrm>
            <a:off x="-1" y="4973519"/>
            <a:ext cx="12192000" cy="55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593986-2733-4E7D-A492-17DB11574517}"/>
              </a:ext>
            </a:extLst>
          </p:cNvPr>
          <p:cNvSpPr/>
          <p:nvPr/>
        </p:nvSpPr>
        <p:spPr>
          <a:xfrm>
            <a:off x="-1" y="1417519"/>
            <a:ext cx="12192000" cy="55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C874A42-6CA6-4B8F-A177-A1B89E51FCD7}"/>
              </a:ext>
            </a:extLst>
          </p:cNvPr>
          <p:cNvSpPr/>
          <p:nvPr/>
        </p:nvSpPr>
        <p:spPr>
          <a:xfrm>
            <a:off x="6041043" y="867956"/>
            <a:ext cx="45719" cy="5962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7482CE-15BA-40D8-834B-46B260396BA7}"/>
              </a:ext>
            </a:extLst>
          </p:cNvPr>
          <p:cNvSpPr txBox="1"/>
          <p:nvPr/>
        </p:nvSpPr>
        <p:spPr>
          <a:xfrm>
            <a:off x="2161310" y="923374"/>
            <a:ext cx="10261600" cy="553998"/>
          </a:xfrm>
          <a:prstGeom prst="rect">
            <a:avLst/>
          </a:prstGeom>
          <a:noFill/>
        </p:spPr>
        <p:txBody>
          <a:bodyPr wrap="square" rtlCol="0">
            <a:spAutoFit/>
          </a:bodyPr>
          <a:lstStyle/>
          <a:p>
            <a:r>
              <a:rPr lang="en-US" sz="3000" b="1">
                <a:solidFill>
                  <a:schemeClr val="bg1"/>
                </a:solidFill>
                <a:latin typeface="Modern Love" panose="04090805081005020601" pitchFamily="82" charset="0"/>
              </a:rPr>
              <a:t>Cause</a:t>
            </a:r>
          </a:p>
        </p:txBody>
      </p:sp>
      <p:sp>
        <p:nvSpPr>
          <p:cNvPr id="9" name="TextBox 8">
            <a:extLst>
              <a:ext uri="{FF2B5EF4-FFF2-40B4-BE49-F238E27FC236}">
                <a16:creationId xmlns:a16="http://schemas.microsoft.com/office/drawing/2014/main" id="{6913679E-90B5-480F-A301-C8501BC2C95C}"/>
              </a:ext>
            </a:extLst>
          </p:cNvPr>
          <p:cNvSpPr txBox="1"/>
          <p:nvPr/>
        </p:nvSpPr>
        <p:spPr>
          <a:xfrm>
            <a:off x="8437419" y="879593"/>
            <a:ext cx="10261600" cy="553998"/>
          </a:xfrm>
          <a:prstGeom prst="rect">
            <a:avLst/>
          </a:prstGeom>
          <a:noFill/>
        </p:spPr>
        <p:txBody>
          <a:bodyPr wrap="square" rtlCol="0">
            <a:spAutoFit/>
          </a:bodyPr>
          <a:lstStyle/>
          <a:p>
            <a:r>
              <a:rPr lang="en-US" sz="3000" b="1">
                <a:solidFill>
                  <a:schemeClr val="bg1"/>
                </a:solidFill>
                <a:latin typeface="Modern Love" panose="04090805081005020601" pitchFamily="82" charset="0"/>
              </a:rPr>
              <a:t>Effect</a:t>
            </a:r>
          </a:p>
        </p:txBody>
      </p:sp>
      <p:sp>
        <p:nvSpPr>
          <p:cNvPr id="10" name="TextBox 9">
            <a:extLst>
              <a:ext uri="{FF2B5EF4-FFF2-40B4-BE49-F238E27FC236}">
                <a16:creationId xmlns:a16="http://schemas.microsoft.com/office/drawing/2014/main" id="{2A402848-8367-4698-BE04-CE6BBC217A3E}"/>
              </a:ext>
            </a:extLst>
          </p:cNvPr>
          <p:cNvSpPr txBox="1"/>
          <p:nvPr/>
        </p:nvSpPr>
        <p:spPr>
          <a:xfrm>
            <a:off x="5163127" y="1421691"/>
            <a:ext cx="3043381" cy="553998"/>
          </a:xfrm>
          <a:prstGeom prst="rect">
            <a:avLst/>
          </a:prstGeom>
          <a:noFill/>
        </p:spPr>
        <p:txBody>
          <a:bodyPr wrap="square" rtlCol="0">
            <a:spAutoFit/>
          </a:bodyPr>
          <a:lstStyle/>
          <a:p>
            <a:r>
              <a:rPr lang="en-US" sz="3000" b="1">
                <a:solidFill>
                  <a:schemeClr val="accent6">
                    <a:lumMod val="50000"/>
                  </a:schemeClr>
                </a:solidFill>
                <a:latin typeface="Ink Free" panose="03080402000500000000" pitchFamily="66" charset="0"/>
              </a:rPr>
              <a:t>Mutualism</a:t>
            </a:r>
          </a:p>
        </p:txBody>
      </p:sp>
      <p:sp>
        <p:nvSpPr>
          <p:cNvPr id="11" name="TextBox 10">
            <a:extLst>
              <a:ext uri="{FF2B5EF4-FFF2-40B4-BE49-F238E27FC236}">
                <a16:creationId xmlns:a16="http://schemas.microsoft.com/office/drawing/2014/main" id="{A958D15B-AD39-44E4-8A85-FAB0C2D1CE92}"/>
              </a:ext>
            </a:extLst>
          </p:cNvPr>
          <p:cNvSpPr txBox="1"/>
          <p:nvPr/>
        </p:nvSpPr>
        <p:spPr>
          <a:xfrm>
            <a:off x="5163127" y="3165239"/>
            <a:ext cx="3043381" cy="553998"/>
          </a:xfrm>
          <a:prstGeom prst="rect">
            <a:avLst/>
          </a:prstGeom>
          <a:noFill/>
        </p:spPr>
        <p:txBody>
          <a:bodyPr wrap="square" rtlCol="0">
            <a:spAutoFit/>
          </a:bodyPr>
          <a:lstStyle/>
          <a:p>
            <a:r>
              <a:rPr lang="en-US" sz="3000" b="1">
                <a:solidFill>
                  <a:schemeClr val="accent6">
                    <a:lumMod val="50000"/>
                  </a:schemeClr>
                </a:solidFill>
                <a:latin typeface="Ink Free" panose="03080402000500000000" pitchFamily="66" charset="0"/>
              </a:rPr>
              <a:t>Parasitism</a:t>
            </a:r>
          </a:p>
        </p:txBody>
      </p:sp>
      <p:sp>
        <p:nvSpPr>
          <p:cNvPr id="12" name="TextBox 11">
            <a:extLst>
              <a:ext uri="{FF2B5EF4-FFF2-40B4-BE49-F238E27FC236}">
                <a16:creationId xmlns:a16="http://schemas.microsoft.com/office/drawing/2014/main" id="{2A8479DC-E968-4B68-AADD-F628EBAEA766}"/>
              </a:ext>
            </a:extLst>
          </p:cNvPr>
          <p:cNvSpPr txBox="1"/>
          <p:nvPr/>
        </p:nvSpPr>
        <p:spPr>
          <a:xfrm>
            <a:off x="4941455" y="5001228"/>
            <a:ext cx="3043381" cy="553998"/>
          </a:xfrm>
          <a:prstGeom prst="rect">
            <a:avLst/>
          </a:prstGeom>
          <a:noFill/>
        </p:spPr>
        <p:txBody>
          <a:bodyPr wrap="square" rtlCol="0">
            <a:spAutoFit/>
          </a:bodyPr>
          <a:lstStyle/>
          <a:p>
            <a:r>
              <a:rPr lang="en-US" sz="3000" b="1">
                <a:solidFill>
                  <a:schemeClr val="accent6">
                    <a:lumMod val="50000"/>
                  </a:schemeClr>
                </a:solidFill>
                <a:latin typeface="Ink Free" panose="03080402000500000000" pitchFamily="66" charset="0"/>
              </a:rPr>
              <a:t>Commensalism</a:t>
            </a:r>
          </a:p>
        </p:txBody>
      </p:sp>
      <p:sp>
        <p:nvSpPr>
          <p:cNvPr id="13" name="TextBox 12">
            <a:extLst>
              <a:ext uri="{FF2B5EF4-FFF2-40B4-BE49-F238E27FC236}">
                <a16:creationId xmlns:a16="http://schemas.microsoft.com/office/drawing/2014/main" id="{F16DAA88-1893-4048-9295-DD49B69E381E}"/>
              </a:ext>
            </a:extLst>
          </p:cNvPr>
          <p:cNvSpPr txBox="1"/>
          <p:nvPr/>
        </p:nvSpPr>
        <p:spPr>
          <a:xfrm>
            <a:off x="18472" y="1544816"/>
            <a:ext cx="5491481" cy="1477328"/>
          </a:xfrm>
          <a:prstGeom prst="rect">
            <a:avLst/>
          </a:prstGeom>
          <a:noFill/>
        </p:spPr>
        <p:txBody>
          <a:bodyPr wrap="square" rtlCol="0">
            <a:spAutoFit/>
          </a:bodyPr>
          <a:lstStyle/>
          <a:p>
            <a:r>
              <a:rPr lang="en-US" sz="3000" b="1">
                <a:solidFill>
                  <a:schemeClr val="bg1"/>
                </a:solidFill>
                <a:latin typeface="Ink Free" panose="03080402000500000000" pitchFamily="66" charset="0"/>
              </a:rPr>
              <a:t>The bee gets pollen from a flower and goes to another flower.</a:t>
            </a:r>
          </a:p>
        </p:txBody>
      </p:sp>
      <p:sp>
        <p:nvSpPr>
          <p:cNvPr id="14" name="TextBox 13">
            <a:extLst>
              <a:ext uri="{FF2B5EF4-FFF2-40B4-BE49-F238E27FC236}">
                <a16:creationId xmlns:a16="http://schemas.microsoft.com/office/drawing/2014/main" id="{12928A9C-0928-40B3-8D08-EB3E0A5FB609}"/>
              </a:ext>
            </a:extLst>
          </p:cNvPr>
          <p:cNvSpPr txBox="1"/>
          <p:nvPr/>
        </p:nvSpPr>
        <p:spPr>
          <a:xfrm>
            <a:off x="6931429" y="1474161"/>
            <a:ext cx="5491481" cy="1477328"/>
          </a:xfrm>
          <a:prstGeom prst="rect">
            <a:avLst/>
          </a:prstGeom>
          <a:noFill/>
        </p:spPr>
        <p:txBody>
          <a:bodyPr wrap="square" rtlCol="0">
            <a:spAutoFit/>
          </a:bodyPr>
          <a:lstStyle/>
          <a:p>
            <a:r>
              <a:rPr lang="en-US" sz="3000" b="1">
                <a:solidFill>
                  <a:schemeClr val="bg1"/>
                </a:solidFill>
                <a:latin typeface="Ink Free" panose="03080402000500000000" pitchFamily="66" charset="0"/>
              </a:rPr>
              <a:t>The pollen from the bee gets onto the other flower which causes the flower to grow.</a:t>
            </a:r>
          </a:p>
        </p:txBody>
      </p:sp>
      <p:sp>
        <p:nvSpPr>
          <p:cNvPr id="15" name="TextBox 14">
            <a:extLst>
              <a:ext uri="{FF2B5EF4-FFF2-40B4-BE49-F238E27FC236}">
                <a16:creationId xmlns:a16="http://schemas.microsoft.com/office/drawing/2014/main" id="{4B50C4F2-240A-4E56-8CD5-5B7C1B0B0B84}"/>
              </a:ext>
            </a:extLst>
          </p:cNvPr>
          <p:cNvSpPr txBox="1"/>
          <p:nvPr/>
        </p:nvSpPr>
        <p:spPr>
          <a:xfrm>
            <a:off x="-64195" y="3386038"/>
            <a:ext cx="5491481" cy="1015663"/>
          </a:xfrm>
          <a:prstGeom prst="rect">
            <a:avLst/>
          </a:prstGeom>
          <a:noFill/>
        </p:spPr>
        <p:txBody>
          <a:bodyPr wrap="square" rtlCol="0">
            <a:spAutoFit/>
          </a:bodyPr>
          <a:lstStyle/>
          <a:p>
            <a:r>
              <a:rPr lang="en-US" sz="3000" b="1">
                <a:solidFill>
                  <a:schemeClr val="bg1"/>
                </a:solidFill>
                <a:latin typeface="Ink Free" panose="03080402000500000000" pitchFamily="66" charset="0"/>
              </a:rPr>
              <a:t>There are multiple deer ticks on the deer’s ears.</a:t>
            </a:r>
          </a:p>
        </p:txBody>
      </p:sp>
      <p:sp>
        <p:nvSpPr>
          <p:cNvPr id="16" name="TextBox 15">
            <a:extLst>
              <a:ext uri="{FF2B5EF4-FFF2-40B4-BE49-F238E27FC236}">
                <a16:creationId xmlns:a16="http://schemas.microsoft.com/office/drawing/2014/main" id="{EA903F7C-0C2F-4620-B15C-8BC3F1D08637}"/>
              </a:ext>
            </a:extLst>
          </p:cNvPr>
          <p:cNvSpPr txBox="1"/>
          <p:nvPr/>
        </p:nvSpPr>
        <p:spPr>
          <a:xfrm>
            <a:off x="6041043" y="3523307"/>
            <a:ext cx="6234084" cy="1477328"/>
          </a:xfrm>
          <a:prstGeom prst="rect">
            <a:avLst/>
          </a:prstGeom>
          <a:noFill/>
        </p:spPr>
        <p:txBody>
          <a:bodyPr wrap="square" rtlCol="0">
            <a:spAutoFit/>
          </a:bodyPr>
          <a:lstStyle/>
          <a:p>
            <a:r>
              <a:rPr lang="en-US" sz="3000" b="1">
                <a:solidFill>
                  <a:schemeClr val="bg1"/>
                </a:solidFill>
                <a:latin typeface="Ink Free" panose="03080402000500000000" pitchFamily="66" charset="0"/>
              </a:rPr>
              <a:t>The deer gets blood taken away, slowly, which weakens the deer as well as the fawn it may produce.</a:t>
            </a:r>
          </a:p>
        </p:txBody>
      </p:sp>
      <p:sp>
        <p:nvSpPr>
          <p:cNvPr id="17" name="TextBox 16">
            <a:extLst>
              <a:ext uri="{FF2B5EF4-FFF2-40B4-BE49-F238E27FC236}">
                <a16:creationId xmlns:a16="http://schemas.microsoft.com/office/drawing/2014/main" id="{ED9610E2-54F8-4D54-A68E-82E229BCE3AE}"/>
              </a:ext>
            </a:extLst>
          </p:cNvPr>
          <p:cNvSpPr txBox="1"/>
          <p:nvPr/>
        </p:nvSpPr>
        <p:spPr>
          <a:xfrm>
            <a:off x="18472" y="5299139"/>
            <a:ext cx="4853710" cy="1015663"/>
          </a:xfrm>
          <a:prstGeom prst="rect">
            <a:avLst/>
          </a:prstGeom>
          <a:noFill/>
        </p:spPr>
        <p:txBody>
          <a:bodyPr wrap="square" rtlCol="0">
            <a:spAutoFit/>
          </a:bodyPr>
          <a:lstStyle/>
          <a:p>
            <a:r>
              <a:rPr lang="en-US" sz="3000" b="1">
                <a:solidFill>
                  <a:schemeClr val="bg1"/>
                </a:solidFill>
                <a:latin typeface="Ink Free" panose="03080402000500000000" pitchFamily="66" charset="0"/>
              </a:rPr>
              <a:t>The bird builds a nest on the free space of the tree.</a:t>
            </a:r>
          </a:p>
        </p:txBody>
      </p:sp>
      <p:sp>
        <p:nvSpPr>
          <p:cNvPr id="18" name="TextBox 17">
            <a:extLst>
              <a:ext uri="{FF2B5EF4-FFF2-40B4-BE49-F238E27FC236}">
                <a16:creationId xmlns:a16="http://schemas.microsoft.com/office/drawing/2014/main" id="{71C367F1-B525-4851-AF11-C31A524A0A88}"/>
              </a:ext>
            </a:extLst>
          </p:cNvPr>
          <p:cNvSpPr txBox="1"/>
          <p:nvPr/>
        </p:nvSpPr>
        <p:spPr>
          <a:xfrm>
            <a:off x="6063902" y="5392309"/>
            <a:ext cx="6234084" cy="1477328"/>
          </a:xfrm>
          <a:prstGeom prst="rect">
            <a:avLst/>
          </a:prstGeom>
          <a:noFill/>
        </p:spPr>
        <p:txBody>
          <a:bodyPr wrap="square" rtlCol="0">
            <a:spAutoFit/>
          </a:bodyPr>
          <a:lstStyle/>
          <a:p>
            <a:r>
              <a:rPr lang="en-US" sz="3000" b="1">
                <a:solidFill>
                  <a:schemeClr val="bg1"/>
                </a:solidFill>
                <a:latin typeface="Ink Free" panose="03080402000500000000" pitchFamily="66" charset="0"/>
              </a:rPr>
              <a:t>The bird benefits from getting a home and the tree is not affected and will grow normally.</a:t>
            </a:r>
          </a:p>
        </p:txBody>
      </p:sp>
    </p:spTree>
    <p:extLst>
      <p:ext uri="{BB962C8B-B14F-4D97-AF65-F5344CB8AC3E}">
        <p14:creationId xmlns:p14="http://schemas.microsoft.com/office/powerpoint/2010/main" val="3911342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5B1EA"/>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5B56E229-7337-4866-9302-FBC0E4E29805}"/>
              </a:ext>
            </a:extLst>
          </p:cNvPr>
          <p:cNvPicPr>
            <a:picLocks noChangeAspect="1"/>
          </p:cNvPicPr>
          <p:nvPr/>
        </p:nvPicPr>
        <p:blipFill rotWithShape="1">
          <a:blip r:embed="rId2">
            <a:extLst>
              <a:ext uri="{28A0092B-C50C-407E-A947-70E740481C1C}">
                <a14:useLocalDpi xmlns:a14="http://schemas.microsoft.com/office/drawing/2010/main" val="0"/>
              </a:ext>
            </a:extLst>
          </a:blip>
          <a:srcRect l="24505" t="30462" r="61132" b="11557"/>
          <a:stretch/>
        </p:blipFill>
        <p:spPr>
          <a:xfrm>
            <a:off x="1" y="17478"/>
            <a:ext cx="2258458" cy="6840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BD88FFD-A8C6-45C2-BDDF-C0A29410D5A8}"/>
              </a:ext>
            </a:extLst>
          </p:cNvPr>
          <p:cNvSpPr txBox="1"/>
          <p:nvPr/>
        </p:nvSpPr>
        <p:spPr>
          <a:xfrm>
            <a:off x="4516917" y="17478"/>
            <a:ext cx="11017523" cy="969496"/>
          </a:xfrm>
          <a:prstGeom prst="rect">
            <a:avLst/>
          </a:prstGeom>
          <a:noFill/>
          <a:ln>
            <a:noFill/>
          </a:ln>
        </p:spPr>
        <p:txBody>
          <a:bodyPr wrap="square" rtlCol="0">
            <a:spAutoFit/>
          </a:bodyPr>
          <a:lstStyle/>
          <a:p>
            <a:r>
              <a:rPr lang="en-US" sz="5700">
                <a:solidFill>
                  <a:schemeClr val="bg1"/>
                </a:solidFill>
                <a:latin typeface="Modern Love" panose="04090805081005020601" pitchFamily="82" charset="0"/>
              </a:rPr>
              <a:t>Invasive Species</a:t>
            </a:r>
          </a:p>
        </p:txBody>
      </p:sp>
      <p:sp>
        <p:nvSpPr>
          <p:cNvPr id="7" name="Rectangle 6">
            <a:extLst>
              <a:ext uri="{FF2B5EF4-FFF2-40B4-BE49-F238E27FC236}">
                <a16:creationId xmlns:a16="http://schemas.microsoft.com/office/drawing/2014/main" id="{2E995DB2-C365-4197-981C-29046DA90FFB}"/>
              </a:ext>
            </a:extLst>
          </p:cNvPr>
          <p:cNvSpPr/>
          <p:nvPr/>
        </p:nvSpPr>
        <p:spPr>
          <a:xfrm>
            <a:off x="2258459" y="935131"/>
            <a:ext cx="9933541" cy="5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3F1E3E3-8F81-4D43-90EA-B8EE90E270B6}"/>
              </a:ext>
            </a:extLst>
          </p:cNvPr>
          <p:cNvSpPr txBox="1"/>
          <p:nvPr/>
        </p:nvSpPr>
        <p:spPr>
          <a:xfrm>
            <a:off x="2435738" y="1182231"/>
            <a:ext cx="9795645" cy="2246769"/>
          </a:xfrm>
          <a:prstGeom prst="rect">
            <a:avLst/>
          </a:prstGeom>
          <a:noFill/>
        </p:spPr>
        <p:txBody>
          <a:bodyPr wrap="square" rtlCol="0">
            <a:spAutoFit/>
          </a:bodyPr>
          <a:lstStyle/>
          <a:p>
            <a:r>
              <a:rPr lang="en-US" sz="3500" b="1">
                <a:solidFill>
                  <a:schemeClr val="bg1"/>
                </a:solidFill>
                <a:latin typeface="Ink Free" panose="03080402000500000000" pitchFamily="66" charset="0"/>
              </a:rPr>
              <a:t>An invasive species is any kind of organism that are non-native to a certain environment and cause harm to that environment. Invasive species affect an environment in a negative way.</a:t>
            </a:r>
          </a:p>
        </p:txBody>
      </p:sp>
      <p:sp>
        <p:nvSpPr>
          <p:cNvPr id="10" name="TextBox 9">
            <a:extLst>
              <a:ext uri="{FF2B5EF4-FFF2-40B4-BE49-F238E27FC236}">
                <a16:creationId xmlns:a16="http://schemas.microsoft.com/office/drawing/2014/main" id="{5175FE65-301A-4418-8ABE-66D5629A0384}"/>
              </a:ext>
            </a:extLst>
          </p:cNvPr>
          <p:cNvSpPr txBox="1"/>
          <p:nvPr/>
        </p:nvSpPr>
        <p:spPr>
          <a:xfrm>
            <a:off x="2435738" y="3437739"/>
            <a:ext cx="9578982" cy="2785378"/>
          </a:xfrm>
          <a:prstGeom prst="rect">
            <a:avLst/>
          </a:prstGeom>
          <a:noFill/>
        </p:spPr>
        <p:txBody>
          <a:bodyPr wrap="square" rtlCol="0">
            <a:spAutoFit/>
          </a:bodyPr>
          <a:lstStyle/>
          <a:p>
            <a:r>
              <a:rPr lang="en-US" sz="3500" b="1">
                <a:solidFill>
                  <a:schemeClr val="bg1"/>
                </a:solidFill>
                <a:latin typeface="Ink Free" panose="03080402000500000000" pitchFamily="66" charset="0"/>
              </a:rPr>
              <a:t>An example of an invasive species would be Asian carps. Asian carps are invasive species to fish populations, causing serious damage to the environment as well as other populations within the sea.</a:t>
            </a:r>
          </a:p>
        </p:txBody>
      </p:sp>
      <p:sp>
        <p:nvSpPr>
          <p:cNvPr id="13" name="Freeform: Shape 12">
            <a:extLst>
              <a:ext uri="{FF2B5EF4-FFF2-40B4-BE49-F238E27FC236}">
                <a16:creationId xmlns:a16="http://schemas.microsoft.com/office/drawing/2014/main" id="{28003C57-58D5-44AA-AAE5-80377FB79E7A}"/>
              </a:ext>
            </a:extLst>
          </p:cNvPr>
          <p:cNvSpPr/>
          <p:nvPr/>
        </p:nvSpPr>
        <p:spPr>
          <a:xfrm>
            <a:off x="9756262" y="5405078"/>
            <a:ext cx="2691872" cy="1810970"/>
          </a:xfrm>
          <a:custGeom>
            <a:avLst/>
            <a:gdLst>
              <a:gd name="connsiteX0" fmla="*/ 0 w 2500829"/>
              <a:gd name="connsiteY0" fmla="*/ 1575412 h 1674564"/>
              <a:gd name="connsiteX1" fmla="*/ 220338 w 2500829"/>
              <a:gd name="connsiteY1" fmla="*/ 1476261 h 1674564"/>
              <a:gd name="connsiteX2" fmla="*/ 462709 w 2500829"/>
              <a:gd name="connsiteY2" fmla="*/ 1465244 h 1674564"/>
              <a:gd name="connsiteX3" fmla="*/ 605928 w 2500829"/>
              <a:gd name="connsiteY3" fmla="*/ 1410159 h 1674564"/>
              <a:gd name="connsiteX4" fmla="*/ 638979 w 2500829"/>
              <a:gd name="connsiteY4" fmla="*/ 1366092 h 1674564"/>
              <a:gd name="connsiteX5" fmla="*/ 672029 w 2500829"/>
              <a:gd name="connsiteY5" fmla="*/ 1344058 h 1674564"/>
              <a:gd name="connsiteX6" fmla="*/ 727114 w 2500829"/>
              <a:gd name="connsiteY6" fmla="*/ 1288974 h 1674564"/>
              <a:gd name="connsiteX7" fmla="*/ 815248 w 2500829"/>
              <a:gd name="connsiteY7" fmla="*/ 1178805 h 1674564"/>
              <a:gd name="connsiteX8" fmla="*/ 903383 w 2500829"/>
              <a:gd name="connsiteY8" fmla="*/ 1057620 h 1674564"/>
              <a:gd name="connsiteX9" fmla="*/ 969485 w 2500829"/>
              <a:gd name="connsiteY9" fmla="*/ 969485 h 1674564"/>
              <a:gd name="connsiteX10" fmla="*/ 1046603 w 2500829"/>
              <a:gd name="connsiteY10" fmla="*/ 870333 h 1674564"/>
              <a:gd name="connsiteX11" fmla="*/ 1079653 w 2500829"/>
              <a:gd name="connsiteY11" fmla="*/ 837282 h 1674564"/>
              <a:gd name="connsiteX12" fmla="*/ 1134738 w 2500829"/>
              <a:gd name="connsiteY12" fmla="*/ 760164 h 1674564"/>
              <a:gd name="connsiteX13" fmla="*/ 1167788 w 2500829"/>
              <a:gd name="connsiteY13" fmla="*/ 738130 h 1674564"/>
              <a:gd name="connsiteX14" fmla="*/ 1277957 w 2500829"/>
              <a:gd name="connsiteY14" fmla="*/ 616945 h 1674564"/>
              <a:gd name="connsiteX15" fmla="*/ 1288974 w 2500829"/>
              <a:gd name="connsiteY15" fmla="*/ 583894 h 1674564"/>
              <a:gd name="connsiteX16" fmla="*/ 1388126 w 2500829"/>
              <a:gd name="connsiteY16" fmla="*/ 495759 h 1674564"/>
              <a:gd name="connsiteX17" fmla="*/ 1421176 w 2500829"/>
              <a:gd name="connsiteY17" fmla="*/ 451692 h 1674564"/>
              <a:gd name="connsiteX18" fmla="*/ 1465244 w 2500829"/>
              <a:gd name="connsiteY18" fmla="*/ 429658 h 1674564"/>
              <a:gd name="connsiteX19" fmla="*/ 1806767 w 2500829"/>
              <a:gd name="connsiteY19" fmla="*/ 407624 h 1674564"/>
              <a:gd name="connsiteX20" fmla="*/ 1938969 w 2500829"/>
              <a:gd name="connsiteY20" fmla="*/ 363557 h 1674564"/>
              <a:gd name="connsiteX21" fmla="*/ 1972020 w 2500829"/>
              <a:gd name="connsiteY21" fmla="*/ 341523 h 1674564"/>
              <a:gd name="connsiteX22" fmla="*/ 2027104 w 2500829"/>
              <a:gd name="connsiteY22" fmla="*/ 231354 h 1674564"/>
              <a:gd name="connsiteX23" fmla="*/ 2038121 w 2500829"/>
              <a:gd name="connsiteY23" fmla="*/ 198304 h 1674564"/>
              <a:gd name="connsiteX24" fmla="*/ 2082188 w 2500829"/>
              <a:gd name="connsiteY24" fmla="*/ 132203 h 1674564"/>
              <a:gd name="connsiteX25" fmla="*/ 2126256 w 2500829"/>
              <a:gd name="connsiteY25" fmla="*/ 66101 h 1674564"/>
              <a:gd name="connsiteX26" fmla="*/ 2148289 w 2500829"/>
              <a:gd name="connsiteY26" fmla="*/ 33051 h 1674564"/>
              <a:gd name="connsiteX27" fmla="*/ 2214391 w 2500829"/>
              <a:gd name="connsiteY27" fmla="*/ 0 h 1674564"/>
              <a:gd name="connsiteX28" fmla="*/ 2346593 w 2500829"/>
              <a:gd name="connsiteY28" fmla="*/ 44068 h 1674564"/>
              <a:gd name="connsiteX29" fmla="*/ 2357610 w 2500829"/>
              <a:gd name="connsiteY29" fmla="*/ 77118 h 1674564"/>
              <a:gd name="connsiteX30" fmla="*/ 2390660 w 2500829"/>
              <a:gd name="connsiteY30" fmla="*/ 220338 h 1674564"/>
              <a:gd name="connsiteX31" fmla="*/ 2412694 w 2500829"/>
              <a:gd name="connsiteY31" fmla="*/ 253388 h 1674564"/>
              <a:gd name="connsiteX32" fmla="*/ 2423711 w 2500829"/>
              <a:gd name="connsiteY32" fmla="*/ 308473 h 1674564"/>
              <a:gd name="connsiteX33" fmla="*/ 2434728 w 2500829"/>
              <a:gd name="connsiteY33" fmla="*/ 341523 h 1674564"/>
              <a:gd name="connsiteX34" fmla="*/ 2445745 w 2500829"/>
              <a:gd name="connsiteY34" fmla="*/ 396607 h 1674564"/>
              <a:gd name="connsiteX35" fmla="*/ 2489812 w 2500829"/>
              <a:gd name="connsiteY35" fmla="*/ 550844 h 1674564"/>
              <a:gd name="connsiteX36" fmla="*/ 2500829 w 2500829"/>
              <a:gd name="connsiteY36" fmla="*/ 627962 h 1674564"/>
              <a:gd name="connsiteX37" fmla="*/ 2489812 w 2500829"/>
              <a:gd name="connsiteY37" fmla="*/ 1575412 h 1674564"/>
              <a:gd name="connsiteX38" fmla="*/ 2445745 w 2500829"/>
              <a:gd name="connsiteY38" fmla="*/ 1608463 h 1674564"/>
              <a:gd name="connsiteX39" fmla="*/ 2357610 w 2500829"/>
              <a:gd name="connsiteY39" fmla="*/ 1630497 h 1674564"/>
              <a:gd name="connsiteX40" fmla="*/ 2126256 w 2500829"/>
              <a:gd name="connsiteY40" fmla="*/ 1674564 h 1674564"/>
              <a:gd name="connsiteX41" fmla="*/ 1839817 w 2500829"/>
              <a:gd name="connsiteY41" fmla="*/ 1652530 h 1674564"/>
              <a:gd name="connsiteX42" fmla="*/ 1740665 w 2500829"/>
              <a:gd name="connsiteY42" fmla="*/ 1608463 h 1674564"/>
              <a:gd name="connsiteX43" fmla="*/ 1696598 w 2500829"/>
              <a:gd name="connsiteY43" fmla="*/ 1597446 h 1674564"/>
              <a:gd name="connsiteX44" fmla="*/ 1663547 w 2500829"/>
              <a:gd name="connsiteY44" fmla="*/ 1586429 h 1674564"/>
              <a:gd name="connsiteX45" fmla="*/ 1531345 w 2500829"/>
              <a:gd name="connsiteY45" fmla="*/ 1564395 h 1674564"/>
              <a:gd name="connsiteX46" fmla="*/ 859316 w 2500829"/>
              <a:gd name="connsiteY46" fmla="*/ 1531345 h 1674564"/>
              <a:gd name="connsiteX47" fmla="*/ 815248 w 2500829"/>
              <a:gd name="connsiteY47" fmla="*/ 1520328 h 1674564"/>
              <a:gd name="connsiteX48" fmla="*/ 672029 w 2500829"/>
              <a:gd name="connsiteY48" fmla="*/ 1487277 h 1674564"/>
              <a:gd name="connsiteX49" fmla="*/ 572877 w 2500829"/>
              <a:gd name="connsiteY49" fmla="*/ 1432193 h 1674564"/>
              <a:gd name="connsiteX50" fmla="*/ 484742 w 2500829"/>
              <a:gd name="connsiteY50" fmla="*/ 1410159 h 1674564"/>
              <a:gd name="connsiteX51" fmla="*/ 451692 w 2500829"/>
              <a:gd name="connsiteY51" fmla="*/ 1399142 h 1674564"/>
              <a:gd name="connsiteX52" fmla="*/ 418641 w 2500829"/>
              <a:gd name="connsiteY52" fmla="*/ 1377109 h 1674564"/>
              <a:gd name="connsiteX53" fmla="*/ 330506 w 2500829"/>
              <a:gd name="connsiteY53" fmla="*/ 1377109 h 1674564"/>
              <a:gd name="connsiteX0" fmla="*/ 0 w 2500829"/>
              <a:gd name="connsiteY0" fmla="*/ 1575412 h 1674564"/>
              <a:gd name="connsiteX1" fmla="*/ 220338 w 2500829"/>
              <a:gd name="connsiteY1" fmla="*/ 1476261 h 1674564"/>
              <a:gd name="connsiteX2" fmla="*/ 462709 w 2500829"/>
              <a:gd name="connsiteY2" fmla="*/ 1465244 h 1674564"/>
              <a:gd name="connsiteX3" fmla="*/ 605928 w 2500829"/>
              <a:gd name="connsiteY3" fmla="*/ 1410159 h 1674564"/>
              <a:gd name="connsiteX4" fmla="*/ 638979 w 2500829"/>
              <a:gd name="connsiteY4" fmla="*/ 1366092 h 1674564"/>
              <a:gd name="connsiteX5" fmla="*/ 672029 w 2500829"/>
              <a:gd name="connsiteY5" fmla="*/ 1344058 h 1674564"/>
              <a:gd name="connsiteX6" fmla="*/ 727114 w 2500829"/>
              <a:gd name="connsiteY6" fmla="*/ 1288974 h 1674564"/>
              <a:gd name="connsiteX7" fmla="*/ 815248 w 2500829"/>
              <a:gd name="connsiteY7" fmla="*/ 1178805 h 1674564"/>
              <a:gd name="connsiteX8" fmla="*/ 903383 w 2500829"/>
              <a:gd name="connsiteY8" fmla="*/ 1057620 h 1674564"/>
              <a:gd name="connsiteX9" fmla="*/ 969485 w 2500829"/>
              <a:gd name="connsiteY9" fmla="*/ 969485 h 1674564"/>
              <a:gd name="connsiteX10" fmla="*/ 1046603 w 2500829"/>
              <a:gd name="connsiteY10" fmla="*/ 870333 h 1674564"/>
              <a:gd name="connsiteX11" fmla="*/ 1079653 w 2500829"/>
              <a:gd name="connsiteY11" fmla="*/ 837282 h 1674564"/>
              <a:gd name="connsiteX12" fmla="*/ 1134738 w 2500829"/>
              <a:gd name="connsiteY12" fmla="*/ 760164 h 1674564"/>
              <a:gd name="connsiteX13" fmla="*/ 1167788 w 2500829"/>
              <a:gd name="connsiteY13" fmla="*/ 738130 h 1674564"/>
              <a:gd name="connsiteX14" fmla="*/ 1277957 w 2500829"/>
              <a:gd name="connsiteY14" fmla="*/ 616945 h 1674564"/>
              <a:gd name="connsiteX15" fmla="*/ 1288974 w 2500829"/>
              <a:gd name="connsiteY15" fmla="*/ 583894 h 1674564"/>
              <a:gd name="connsiteX16" fmla="*/ 1388126 w 2500829"/>
              <a:gd name="connsiteY16" fmla="*/ 495759 h 1674564"/>
              <a:gd name="connsiteX17" fmla="*/ 1421176 w 2500829"/>
              <a:gd name="connsiteY17" fmla="*/ 451692 h 1674564"/>
              <a:gd name="connsiteX18" fmla="*/ 1465244 w 2500829"/>
              <a:gd name="connsiteY18" fmla="*/ 429658 h 1674564"/>
              <a:gd name="connsiteX19" fmla="*/ 1806767 w 2500829"/>
              <a:gd name="connsiteY19" fmla="*/ 407624 h 1674564"/>
              <a:gd name="connsiteX20" fmla="*/ 1938969 w 2500829"/>
              <a:gd name="connsiteY20" fmla="*/ 363557 h 1674564"/>
              <a:gd name="connsiteX21" fmla="*/ 1972020 w 2500829"/>
              <a:gd name="connsiteY21" fmla="*/ 341523 h 1674564"/>
              <a:gd name="connsiteX22" fmla="*/ 2027104 w 2500829"/>
              <a:gd name="connsiteY22" fmla="*/ 231354 h 1674564"/>
              <a:gd name="connsiteX23" fmla="*/ 2038121 w 2500829"/>
              <a:gd name="connsiteY23" fmla="*/ 198304 h 1674564"/>
              <a:gd name="connsiteX24" fmla="*/ 2082188 w 2500829"/>
              <a:gd name="connsiteY24" fmla="*/ 132203 h 1674564"/>
              <a:gd name="connsiteX25" fmla="*/ 2126256 w 2500829"/>
              <a:gd name="connsiteY25" fmla="*/ 66101 h 1674564"/>
              <a:gd name="connsiteX26" fmla="*/ 2148289 w 2500829"/>
              <a:gd name="connsiteY26" fmla="*/ 33051 h 1674564"/>
              <a:gd name="connsiteX27" fmla="*/ 2214391 w 2500829"/>
              <a:gd name="connsiteY27" fmla="*/ 0 h 1674564"/>
              <a:gd name="connsiteX28" fmla="*/ 2346593 w 2500829"/>
              <a:gd name="connsiteY28" fmla="*/ 44068 h 1674564"/>
              <a:gd name="connsiteX29" fmla="*/ 2357610 w 2500829"/>
              <a:gd name="connsiteY29" fmla="*/ 77118 h 1674564"/>
              <a:gd name="connsiteX30" fmla="*/ 2390660 w 2500829"/>
              <a:gd name="connsiteY30" fmla="*/ 220338 h 1674564"/>
              <a:gd name="connsiteX31" fmla="*/ 2412694 w 2500829"/>
              <a:gd name="connsiteY31" fmla="*/ 253388 h 1674564"/>
              <a:gd name="connsiteX32" fmla="*/ 2423711 w 2500829"/>
              <a:gd name="connsiteY32" fmla="*/ 308473 h 1674564"/>
              <a:gd name="connsiteX33" fmla="*/ 2434728 w 2500829"/>
              <a:gd name="connsiteY33" fmla="*/ 341523 h 1674564"/>
              <a:gd name="connsiteX34" fmla="*/ 2445745 w 2500829"/>
              <a:gd name="connsiteY34" fmla="*/ 396607 h 1674564"/>
              <a:gd name="connsiteX35" fmla="*/ 2489812 w 2500829"/>
              <a:gd name="connsiteY35" fmla="*/ 550844 h 1674564"/>
              <a:gd name="connsiteX36" fmla="*/ 2500829 w 2500829"/>
              <a:gd name="connsiteY36" fmla="*/ 627962 h 1674564"/>
              <a:gd name="connsiteX37" fmla="*/ 2489812 w 2500829"/>
              <a:gd name="connsiteY37" fmla="*/ 1575412 h 1674564"/>
              <a:gd name="connsiteX38" fmla="*/ 2445745 w 2500829"/>
              <a:gd name="connsiteY38" fmla="*/ 1608463 h 1674564"/>
              <a:gd name="connsiteX39" fmla="*/ 2357610 w 2500829"/>
              <a:gd name="connsiteY39" fmla="*/ 1630497 h 1674564"/>
              <a:gd name="connsiteX40" fmla="*/ 2126256 w 2500829"/>
              <a:gd name="connsiteY40" fmla="*/ 1674564 h 1674564"/>
              <a:gd name="connsiteX41" fmla="*/ 1839817 w 2500829"/>
              <a:gd name="connsiteY41" fmla="*/ 1652530 h 1674564"/>
              <a:gd name="connsiteX42" fmla="*/ 1740665 w 2500829"/>
              <a:gd name="connsiteY42" fmla="*/ 1608463 h 1674564"/>
              <a:gd name="connsiteX43" fmla="*/ 1696598 w 2500829"/>
              <a:gd name="connsiteY43" fmla="*/ 1597446 h 1674564"/>
              <a:gd name="connsiteX44" fmla="*/ 1663547 w 2500829"/>
              <a:gd name="connsiteY44" fmla="*/ 1586429 h 1674564"/>
              <a:gd name="connsiteX45" fmla="*/ 1469400 w 2500829"/>
              <a:gd name="connsiteY45" fmla="*/ 1314639 h 1674564"/>
              <a:gd name="connsiteX46" fmla="*/ 859316 w 2500829"/>
              <a:gd name="connsiteY46" fmla="*/ 1531345 h 1674564"/>
              <a:gd name="connsiteX47" fmla="*/ 815248 w 2500829"/>
              <a:gd name="connsiteY47" fmla="*/ 1520328 h 1674564"/>
              <a:gd name="connsiteX48" fmla="*/ 672029 w 2500829"/>
              <a:gd name="connsiteY48" fmla="*/ 1487277 h 1674564"/>
              <a:gd name="connsiteX49" fmla="*/ 572877 w 2500829"/>
              <a:gd name="connsiteY49" fmla="*/ 1432193 h 1674564"/>
              <a:gd name="connsiteX50" fmla="*/ 484742 w 2500829"/>
              <a:gd name="connsiteY50" fmla="*/ 1410159 h 1674564"/>
              <a:gd name="connsiteX51" fmla="*/ 451692 w 2500829"/>
              <a:gd name="connsiteY51" fmla="*/ 1399142 h 1674564"/>
              <a:gd name="connsiteX52" fmla="*/ 418641 w 2500829"/>
              <a:gd name="connsiteY52" fmla="*/ 1377109 h 1674564"/>
              <a:gd name="connsiteX53" fmla="*/ 330506 w 2500829"/>
              <a:gd name="connsiteY53" fmla="*/ 1377109 h 1674564"/>
              <a:gd name="connsiteX0" fmla="*/ 0 w 2500829"/>
              <a:gd name="connsiteY0" fmla="*/ 1575412 h 1674564"/>
              <a:gd name="connsiteX1" fmla="*/ 220338 w 2500829"/>
              <a:gd name="connsiteY1" fmla="*/ 1476261 h 1674564"/>
              <a:gd name="connsiteX2" fmla="*/ 462709 w 2500829"/>
              <a:gd name="connsiteY2" fmla="*/ 1465244 h 1674564"/>
              <a:gd name="connsiteX3" fmla="*/ 605928 w 2500829"/>
              <a:gd name="connsiteY3" fmla="*/ 1410159 h 1674564"/>
              <a:gd name="connsiteX4" fmla="*/ 638979 w 2500829"/>
              <a:gd name="connsiteY4" fmla="*/ 1366092 h 1674564"/>
              <a:gd name="connsiteX5" fmla="*/ 672029 w 2500829"/>
              <a:gd name="connsiteY5" fmla="*/ 1344058 h 1674564"/>
              <a:gd name="connsiteX6" fmla="*/ 727114 w 2500829"/>
              <a:gd name="connsiteY6" fmla="*/ 1288974 h 1674564"/>
              <a:gd name="connsiteX7" fmla="*/ 815248 w 2500829"/>
              <a:gd name="connsiteY7" fmla="*/ 1178805 h 1674564"/>
              <a:gd name="connsiteX8" fmla="*/ 903383 w 2500829"/>
              <a:gd name="connsiteY8" fmla="*/ 1057620 h 1674564"/>
              <a:gd name="connsiteX9" fmla="*/ 969485 w 2500829"/>
              <a:gd name="connsiteY9" fmla="*/ 969485 h 1674564"/>
              <a:gd name="connsiteX10" fmla="*/ 1046603 w 2500829"/>
              <a:gd name="connsiteY10" fmla="*/ 870333 h 1674564"/>
              <a:gd name="connsiteX11" fmla="*/ 1079653 w 2500829"/>
              <a:gd name="connsiteY11" fmla="*/ 837282 h 1674564"/>
              <a:gd name="connsiteX12" fmla="*/ 1134738 w 2500829"/>
              <a:gd name="connsiteY12" fmla="*/ 760164 h 1674564"/>
              <a:gd name="connsiteX13" fmla="*/ 1167788 w 2500829"/>
              <a:gd name="connsiteY13" fmla="*/ 738130 h 1674564"/>
              <a:gd name="connsiteX14" fmla="*/ 1277957 w 2500829"/>
              <a:gd name="connsiteY14" fmla="*/ 616945 h 1674564"/>
              <a:gd name="connsiteX15" fmla="*/ 1288974 w 2500829"/>
              <a:gd name="connsiteY15" fmla="*/ 583894 h 1674564"/>
              <a:gd name="connsiteX16" fmla="*/ 1388126 w 2500829"/>
              <a:gd name="connsiteY16" fmla="*/ 495759 h 1674564"/>
              <a:gd name="connsiteX17" fmla="*/ 1421176 w 2500829"/>
              <a:gd name="connsiteY17" fmla="*/ 451692 h 1674564"/>
              <a:gd name="connsiteX18" fmla="*/ 1465244 w 2500829"/>
              <a:gd name="connsiteY18" fmla="*/ 429658 h 1674564"/>
              <a:gd name="connsiteX19" fmla="*/ 1806767 w 2500829"/>
              <a:gd name="connsiteY19" fmla="*/ 407624 h 1674564"/>
              <a:gd name="connsiteX20" fmla="*/ 1938969 w 2500829"/>
              <a:gd name="connsiteY20" fmla="*/ 363557 h 1674564"/>
              <a:gd name="connsiteX21" fmla="*/ 1972020 w 2500829"/>
              <a:gd name="connsiteY21" fmla="*/ 341523 h 1674564"/>
              <a:gd name="connsiteX22" fmla="*/ 2027104 w 2500829"/>
              <a:gd name="connsiteY22" fmla="*/ 231354 h 1674564"/>
              <a:gd name="connsiteX23" fmla="*/ 2038121 w 2500829"/>
              <a:gd name="connsiteY23" fmla="*/ 198304 h 1674564"/>
              <a:gd name="connsiteX24" fmla="*/ 2082188 w 2500829"/>
              <a:gd name="connsiteY24" fmla="*/ 132203 h 1674564"/>
              <a:gd name="connsiteX25" fmla="*/ 2126256 w 2500829"/>
              <a:gd name="connsiteY25" fmla="*/ 66101 h 1674564"/>
              <a:gd name="connsiteX26" fmla="*/ 2148289 w 2500829"/>
              <a:gd name="connsiteY26" fmla="*/ 33051 h 1674564"/>
              <a:gd name="connsiteX27" fmla="*/ 2214391 w 2500829"/>
              <a:gd name="connsiteY27" fmla="*/ 0 h 1674564"/>
              <a:gd name="connsiteX28" fmla="*/ 2346593 w 2500829"/>
              <a:gd name="connsiteY28" fmla="*/ 44068 h 1674564"/>
              <a:gd name="connsiteX29" fmla="*/ 2357610 w 2500829"/>
              <a:gd name="connsiteY29" fmla="*/ 77118 h 1674564"/>
              <a:gd name="connsiteX30" fmla="*/ 2390660 w 2500829"/>
              <a:gd name="connsiteY30" fmla="*/ 220338 h 1674564"/>
              <a:gd name="connsiteX31" fmla="*/ 2412694 w 2500829"/>
              <a:gd name="connsiteY31" fmla="*/ 253388 h 1674564"/>
              <a:gd name="connsiteX32" fmla="*/ 2423711 w 2500829"/>
              <a:gd name="connsiteY32" fmla="*/ 308473 h 1674564"/>
              <a:gd name="connsiteX33" fmla="*/ 2434728 w 2500829"/>
              <a:gd name="connsiteY33" fmla="*/ 341523 h 1674564"/>
              <a:gd name="connsiteX34" fmla="*/ 2445745 w 2500829"/>
              <a:gd name="connsiteY34" fmla="*/ 396607 h 1674564"/>
              <a:gd name="connsiteX35" fmla="*/ 2489812 w 2500829"/>
              <a:gd name="connsiteY35" fmla="*/ 550844 h 1674564"/>
              <a:gd name="connsiteX36" fmla="*/ 2500829 w 2500829"/>
              <a:gd name="connsiteY36" fmla="*/ 627962 h 1674564"/>
              <a:gd name="connsiteX37" fmla="*/ 2489812 w 2500829"/>
              <a:gd name="connsiteY37" fmla="*/ 1575412 h 1674564"/>
              <a:gd name="connsiteX38" fmla="*/ 2445745 w 2500829"/>
              <a:gd name="connsiteY38" fmla="*/ 1608463 h 1674564"/>
              <a:gd name="connsiteX39" fmla="*/ 2357610 w 2500829"/>
              <a:gd name="connsiteY39" fmla="*/ 1630497 h 1674564"/>
              <a:gd name="connsiteX40" fmla="*/ 2126256 w 2500829"/>
              <a:gd name="connsiteY40" fmla="*/ 1674564 h 1674564"/>
              <a:gd name="connsiteX41" fmla="*/ 1839817 w 2500829"/>
              <a:gd name="connsiteY41" fmla="*/ 1652530 h 1674564"/>
              <a:gd name="connsiteX42" fmla="*/ 1740665 w 2500829"/>
              <a:gd name="connsiteY42" fmla="*/ 1608463 h 1674564"/>
              <a:gd name="connsiteX43" fmla="*/ 1696598 w 2500829"/>
              <a:gd name="connsiteY43" fmla="*/ 1597446 h 1674564"/>
              <a:gd name="connsiteX44" fmla="*/ 1773673 w 2500829"/>
              <a:gd name="connsiteY44" fmla="*/ 1292599 h 1674564"/>
              <a:gd name="connsiteX45" fmla="*/ 1469400 w 2500829"/>
              <a:gd name="connsiteY45" fmla="*/ 1314639 h 1674564"/>
              <a:gd name="connsiteX46" fmla="*/ 859316 w 2500829"/>
              <a:gd name="connsiteY46" fmla="*/ 1531345 h 1674564"/>
              <a:gd name="connsiteX47" fmla="*/ 815248 w 2500829"/>
              <a:gd name="connsiteY47" fmla="*/ 1520328 h 1674564"/>
              <a:gd name="connsiteX48" fmla="*/ 672029 w 2500829"/>
              <a:gd name="connsiteY48" fmla="*/ 1487277 h 1674564"/>
              <a:gd name="connsiteX49" fmla="*/ 572877 w 2500829"/>
              <a:gd name="connsiteY49" fmla="*/ 1432193 h 1674564"/>
              <a:gd name="connsiteX50" fmla="*/ 484742 w 2500829"/>
              <a:gd name="connsiteY50" fmla="*/ 1410159 h 1674564"/>
              <a:gd name="connsiteX51" fmla="*/ 451692 w 2500829"/>
              <a:gd name="connsiteY51" fmla="*/ 1399142 h 1674564"/>
              <a:gd name="connsiteX52" fmla="*/ 418641 w 2500829"/>
              <a:gd name="connsiteY52" fmla="*/ 1377109 h 1674564"/>
              <a:gd name="connsiteX53" fmla="*/ 330506 w 2500829"/>
              <a:gd name="connsiteY53" fmla="*/ 1377109 h 1674564"/>
              <a:gd name="connsiteX0" fmla="*/ 0 w 2500829"/>
              <a:gd name="connsiteY0" fmla="*/ 1575412 h 1674564"/>
              <a:gd name="connsiteX1" fmla="*/ 220338 w 2500829"/>
              <a:gd name="connsiteY1" fmla="*/ 1476261 h 1674564"/>
              <a:gd name="connsiteX2" fmla="*/ 462709 w 2500829"/>
              <a:gd name="connsiteY2" fmla="*/ 1465244 h 1674564"/>
              <a:gd name="connsiteX3" fmla="*/ 605928 w 2500829"/>
              <a:gd name="connsiteY3" fmla="*/ 1410159 h 1674564"/>
              <a:gd name="connsiteX4" fmla="*/ 638979 w 2500829"/>
              <a:gd name="connsiteY4" fmla="*/ 1366092 h 1674564"/>
              <a:gd name="connsiteX5" fmla="*/ 672029 w 2500829"/>
              <a:gd name="connsiteY5" fmla="*/ 1344058 h 1674564"/>
              <a:gd name="connsiteX6" fmla="*/ 727114 w 2500829"/>
              <a:gd name="connsiteY6" fmla="*/ 1288974 h 1674564"/>
              <a:gd name="connsiteX7" fmla="*/ 815248 w 2500829"/>
              <a:gd name="connsiteY7" fmla="*/ 1178805 h 1674564"/>
              <a:gd name="connsiteX8" fmla="*/ 903383 w 2500829"/>
              <a:gd name="connsiteY8" fmla="*/ 1057620 h 1674564"/>
              <a:gd name="connsiteX9" fmla="*/ 969485 w 2500829"/>
              <a:gd name="connsiteY9" fmla="*/ 969485 h 1674564"/>
              <a:gd name="connsiteX10" fmla="*/ 1046603 w 2500829"/>
              <a:gd name="connsiteY10" fmla="*/ 870333 h 1674564"/>
              <a:gd name="connsiteX11" fmla="*/ 1079653 w 2500829"/>
              <a:gd name="connsiteY11" fmla="*/ 837282 h 1674564"/>
              <a:gd name="connsiteX12" fmla="*/ 1134738 w 2500829"/>
              <a:gd name="connsiteY12" fmla="*/ 760164 h 1674564"/>
              <a:gd name="connsiteX13" fmla="*/ 1167788 w 2500829"/>
              <a:gd name="connsiteY13" fmla="*/ 738130 h 1674564"/>
              <a:gd name="connsiteX14" fmla="*/ 1277957 w 2500829"/>
              <a:gd name="connsiteY14" fmla="*/ 616945 h 1674564"/>
              <a:gd name="connsiteX15" fmla="*/ 1288974 w 2500829"/>
              <a:gd name="connsiteY15" fmla="*/ 583894 h 1674564"/>
              <a:gd name="connsiteX16" fmla="*/ 1388126 w 2500829"/>
              <a:gd name="connsiteY16" fmla="*/ 495759 h 1674564"/>
              <a:gd name="connsiteX17" fmla="*/ 1421176 w 2500829"/>
              <a:gd name="connsiteY17" fmla="*/ 451692 h 1674564"/>
              <a:gd name="connsiteX18" fmla="*/ 1465244 w 2500829"/>
              <a:gd name="connsiteY18" fmla="*/ 429658 h 1674564"/>
              <a:gd name="connsiteX19" fmla="*/ 1806767 w 2500829"/>
              <a:gd name="connsiteY19" fmla="*/ 407624 h 1674564"/>
              <a:gd name="connsiteX20" fmla="*/ 1938969 w 2500829"/>
              <a:gd name="connsiteY20" fmla="*/ 363557 h 1674564"/>
              <a:gd name="connsiteX21" fmla="*/ 1972020 w 2500829"/>
              <a:gd name="connsiteY21" fmla="*/ 341523 h 1674564"/>
              <a:gd name="connsiteX22" fmla="*/ 2027104 w 2500829"/>
              <a:gd name="connsiteY22" fmla="*/ 231354 h 1674564"/>
              <a:gd name="connsiteX23" fmla="*/ 2038121 w 2500829"/>
              <a:gd name="connsiteY23" fmla="*/ 198304 h 1674564"/>
              <a:gd name="connsiteX24" fmla="*/ 2082188 w 2500829"/>
              <a:gd name="connsiteY24" fmla="*/ 132203 h 1674564"/>
              <a:gd name="connsiteX25" fmla="*/ 2126256 w 2500829"/>
              <a:gd name="connsiteY25" fmla="*/ 66101 h 1674564"/>
              <a:gd name="connsiteX26" fmla="*/ 2148289 w 2500829"/>
              <a:gd name="connsiteY26" fmla="*/ 33051 h 1674564"/>
              <a:gd name="connsiteX27" fmla="*/ 2214391 w 2500829"/>
              <a:gd name="connsiteY27" fmla="*/ 0 h 1674564"/>
              <a:gd name="connsiteX28" fmla="*/ 2346593 w 2500829"/>
              <a:gd name="connsiteY28" fmla="*/ 44068 h 1674564"/>
              <a:gd name="connsiteX29" fmla="*/ 2357610 w 2500829"/>
              <a:gd name="connsiteY29" fmla="*/ 77118 h 1674564"/>
              <a:gd name="connsiteX30" fmla="*/ 2390660 w 2500829"/>
              <a:gd name="connsiteY30" fmla="*/ 220338 h 1674564"/>
              <a:gd name="connsiteX31" fmla="*/ 2412694 w 2500829"/>
              <a:gd name="connsiteY31" fmla="*/ 253388 h 1674564"/>
              <a:gd name="connsiteX32" fmla="*/ 2423711 w 2500829"/>
              <a:gd name="connsiteY32" fmla="*/ 308473 h 1674564"/>
              <a:gd name="connsiteX33" fmla="*/ 2434728 w 2500829"/>
              <a:gd name="connsiteY33" fmla="*/ 341523 h 1674564"/>
              <a:gd name="connsiteX34" fmla="*/ 2445745 w 2500829"/>
              <a:gd name="connsiteY34" fmla="*/ 396607 h 1674564"/>
              <a:gd name="connsiteX35" fmla="*/ 2489812 w 2500829"/>
              <a:gd name="connsiteY35" fmla="*/ 550844 h 1674564"/>
              <a:gd name="connsiteX36" fmla="*/ 2500829 w 2500829"/>
              <a:gd name="connsiteY36" fmla="*/ 627962 h 1674564"/>
              <a:gd name="connsiteX37" fmla="*/ 2489812 w 2500829"/>
              <a:gd name="connsiteY37" fmla="*/ 1575412 h 1674564"/>
              <a:gd name="connsiteX38" fmla="*/ 2445745 w 2500829"/>
              <a:gd name="connsiteY38" fmla="*/ 1608463 h 1674564"/>
              <a:gd name="connsiteX39" fmla="*/ 2357610 w 2500829"/>
              <a:gd name="connsiteY39" fmla="*/ 1630497 h 1674564"/>
              <a:gd name="connsiteX40" fmla="*/ 2126256 w 2500829"/>
              <a:gd name="connsiteY40" fmla="*/ 1674564 h 1674564"/>
              <a:gd name="connsiteX41" fmla="*/ 1839817 w 2500829"/>
              <a:gd name="connsiteY41" fmla="*/ 1652530 h 1674564"/>
              <a:gd name="connsiteX42" fmla="*/ 1740665 w 2500829"/>
              <a:gd name="connsiteY42" fmla="*/ 1608463 h 1674564"/>
              <a:gd name="connsiteX43" fmla="*/ 1696598 w 2500829"/>
              <a:gd name="connsiteY43" fmla="*/ 1597446 h 1674564"/>
              <a:gd name="connsiteX44" fmla="*/ 1773673 w 2500829"/>
              <a:gd name="connsiteY44" fmla="*/ 1292599 h 1674564"/>
              <a:gd name="connsiteX45" fmla="*/ 1462517 w 2500829"/>
              <a:gd name="connsiteY45" fmla="*/ 1395442 h 1674564"/>
              <a:gd name="connsiteX46" fmla="*/ 859316 w 2500829"/>
              <a:gd name="connsiteY46" fmla="*/ 1531345 h 1674564"/>
              <a:gd name="connsiteX47" fmla="*/ 815248 w 2500829"/>
              <a:gd name="connsiteY47" fmla="*/ 1520328 h 1674564"/>
              <a:gd name="connsiteX48" fmla="*/ 672029 w 2500829"/>
              <a:gd name="connsiteY48" fmla="*/ 1487277 h 1674564"/>
              <a:gd name="connsiteX49" fmla="*/ 572877 w 2500829"/>
              <a:gd name="connsiteY49" fmla="*/ 1432193 h 1674564"/>
              <a:gd name="connsiteX50" fmla="*/ 484742 w 2500829"/>
              <a:gd name="connsiteY50" fmla="*/ 1410159 h 1674564"/>
              <a:gd name="connsiteX51" fmla="*/ 451692 w 2500829"/>
              <a:gd name="connsiteY51" fmla="*/ 1399142 h 1674564"/>
              <a:gd name="connsiteX52" fmla="*/ 418641 w 2500829"/>
              <a:gd name="connsiteY52" fmla="*/ 1377109 h 1674564"/>
              <a:gd name="connsiteX53" fmla="*/ 330506 w 2500829"/>
              <a:gd name="connsiteY53" fmla="*/ 1377109 h 1674564"/>
              <a:gd name="connsiteX0" fmla="*/ 0 w 2500829"/>
              <a:gd name="connsiteY0" fmla="*/ 1575412 h 1674564"/>
              <a:gd name="connsiteX1" fmla="*/ 220338 w 2500829"/>
              <a:gd name="connsiteY1" fmla="*/ 1476261 h 1674564"/>
              <a:gd name="connsiteX2" fmla="*/ 462709 w 2500829"/>
              <a:gd name="connsiteY2" fmla="*/ 1465244 h 1674564"/>
              <a:gd name="connsiteX3" fmla="*/ 605928 w 2500829"/>
              <a:gd name="connsiteY3" fmla="*/ 1410159 h 1674564"/>
              <a:gd name="connsiteX4" fmla="*/ 638979 w 2500829"/>
              <a:gd name="connsiteY4" fmla="*/ 1366092 h 1674564"/>
              <a:gd name="connsiteX5" fmla="*/ 672029 w 2500829"/>
              <a:gd name="connsiteY5" fmla="*/ 1344058 h 1674564"/>
              <a:gd name="connsiteX6" fmla="*/ 727114 w 2500829"/>
              <a:gd name="connsiteY6" fmla="*/ 1288974 h 1674564"/>
              <a:gd name="connsiteX7" fmla="*/ 815248 w 2500829"/>
              <a:gd name="connsiteY7" fmla="*/ 1178805 h 1674564"/>
              <a:gd name="connsiteX8" fmla="*/ 903383 w 2500829"/>
              <a:gd name="connsiteY8" fmla="*/ 1057620 h 1674564"/>
              <a:gd name="connsiteX9" fmla="*/ 969485 w 2500829"/>
              <a:gd name="connsiteY9" fmla="*/ 969485 h 1674564"/>
              <a:gd name="connsiteX10" fmla="*/ 1046603 w 2500829"/>
              <a:gd name="connsiteY10" fmla="*/ 870333 h 1674564"/>
              <a:gd name="connsiteX11" fmla="*/ 1079653 w 2500829"/>
              <a:gd name="connsiteY11" fmla="*/ 837282 h 1674564"/>
              <a:gd name="connsiteX12" fmla="*/ 1134738 w 2500829"/>
              <a:gd name="connsiteY12" fmla="*/ 760164 h 1674564"/>
              <a:gd name="connsiteX13" fmla="*/ 1167788 w 2500829"/>
              <a:gd name="connsiteY13" fmla="*/ 738130 h 1674564"/>
              <a:gd name="connsiteX14" fmla="*/ 1277957 w 2500829"/>
              <a:gd name="connsiteY14" fmla="*/ 616945 h 1674564"/>
              <a:gd name="connsiteX15" fmla="*/ 1288974 w 2500829"/>
              <a:gd name="connsiteY15" fmla="*/ 583894 h 1674564"/>
              <a:gd name="connsiteX16" fmla="*/ 1388126 w 2500829"/>
              <a:gd name="connsiteY16" fmla="*/ 495759 h 1674564"/>
              <a:gd name="connsiteX17" fmla="*/ 1421176 w 2500829"/>
              <a:gd name="connsiteY17" fmla="*/ 451692 h 1674564"/>
              <a:gd name="connsiteX18" fmla="*/ 1465244 w 2500829"/>
              <a:gd name="connsiteY18" fmla="*/ 429658 h 1674564"/>
              <a:gd name="connsiteX19" fmla="*/ 1806767 w 2500829"/>
              <a:gd name="connsiteY19" fmla="*/ 407624 h 1674564"/>
              <a:gd name="connsiteX20" fmla="*/ 1938969 w 2500829"/>
              <a:gd name="connsiteY20" fmla="*/ 363557 h 1674564"/>
              <a:gd name="connsiteX21" fmla="*/ 1972020 w 2500829"/>
              <a:gd name="connsiteY21" fmla="*/ 341523 h 1674564"/>
              <a:gd name="connsiteX22" fmla="*/ 2027104 w 2500829"/>
              <a:gd name="connsiteY22" fmla="*/ 231354 h 1674564"/>
              <a:gd name="connsiteX23" fmla="*/ 2038121 w 2500829"/>
              <a:gd name="connsiteY23" fmla="*/ 198304 h 1674564"/>
              <a:gd name="connsiteX24" fmla="*/ 2082188 w 2500829"/>
              <a:gd name="connsiteY24" fmla="*/ 132203 h 1674564"/>
              <a:gd name="connsiteX25" fmla="*/ 2126256 w 2500829"/>
              <a:gd name="connsiteY25" fmla="*/ 66101 h 1674564"/>
              <a:gd name="connsiteX26" fmla="*/ 2148289 w 2500829"/>
              <a:gd name="connsiteY26" fmla="*/ 33051 h 1674564"/>
              <a:gd name="connsiteX27" fmla="*/ 2214391 w 2500829"/>
              <a:gd name="connsiteY27" fmla="*/ 0 h 1674564"/>
              <a:gd name="connsiteX28" fmla="*/ 2346593 w 2500829"/>
              <a:gd name="connsiteY28" fmla="*/ 44068 h 1674564"/>
              <a:gd name="connsiteX29" fmla="*/ 2357610 w 2500829"/>
              <a:gd name="connsiteY29" fmla="*/ 77118 h 1674564"/>
              <a:gd name="connsiteX30" fmla="*/ 2390660 w 2500829"/>
              <a:gd name="connsiteY30" fmla="*/ 220338 h 1674564"/>
              <a:gd name="connsiteX31" fmla="*/ 2412694 w 2500829"/>
              <a:gd name="connsiteY31" fmla="*/ 253388 h 1674564"/>
              <a:gd name="connsiteX32" fmla="*/ 2423711 w 2500829"/>
              <a:gd name="connsiteY32" fmla="*/ 308473 h 1674564"/>
              <a:gd name="connsiteX33" fmla="*/ 2434728 w 2500829"/>
              <a:gd name="connsiteY33" fmla="*/ 341523 h 1674564"/>
              <a:gd name="connsiteX34" fmla="*/ 2445745 w 2500829"/>
              <a:gd name="connsiteY34" fmla="*/ 396607 h 1674564"/>
              <a:gd name="connsiteX35" fmla="*/ 2489812 w 2500829"/>
              <a:gd name="connsiteY35" fmla="*/ 550844 h 1674564"/>
              <a:gd name="connsiteX36" fmla="*/ 2500829 w 2500829"/>
              <a:gd name="connsiteY36" fmla="*/ 627962 h 1674564"/>
              <a:gd name="connsiteX37" fmla="*/ 2489812 w 2500829"/>
              <a:gd name="connsiteY37" fmla="*/ 1575412 h 1674564"/>
              <a:gd name="connsiteX38" fmla="*/ 2445745 w 2500829"/>
              <a:gd name="connsiteY38" fmla="*/ 1608463 h 1674564"/>
              <a:gd name="connsiteX39" fmla="*/ 2357610 w 2500829"/>
              <a:gd name="connsiteY39" fmla="*/ 1630497 h 1674564"/>
              <a:gd name="connsiteX40" fmla="*/ 2126256 w 2500829"/>
              <a:gd name="connsiteY40" fmla="*/ 1674564 h 1674564"/>
              <a:gd name="connsiteX41" fmla="*/ 1839817 w 2500829"/>
              <a:gd name="connsiteY41" fmla="*/ 1652530 h 1674564"/>
              <a:gd name="connsiteX42" fmla="*/ 1740665 w 2500829"/>
              <a:gd name="connsiteY42" fmla="*/ 1608463 h 1674564"/>
              <a:gd name="connsiteX43" fmla="*/ 1696598 w 2500829"/>
              <a:gd name="connsiteY43" fmla="*/ 1597446 h 1674564"/>
              <a:gd name="connsiteX44" fmla="*/ 1759907 w 2500829"/>
              <a:gd name="connsiteY44" fmla="*/ 1520317 h 1674564"/>
              <a:gd name="connsiteX45" fmla="*/ 1462517 w 2500829"/>
              <a:gd name="connsiteY45" fmla="*/ 1395442 h 1674564"/>
              <a:gd name="connsiteX46" fmla="*/ 859316 w 2500829"/>
              <a:gd name="connsiteY46" fmla="*/ 1531345 h 1674564"/>
              <a:gd name="connsiteX47" fmla="*/ 815248 w 2500829"/>
              <a:gd name="connsiteY47" fmla="*/ 1520328 h 1674564"/>
              <a:gd name="connsiteX48" fmla="*/ 672029 w 2500829"/>
              <a:gd name="connsiteY48" fmla="*/ 1487277 h 1674564"/>
              <a:gd name="connsiteX49" fmla="*/ 572877 w 2500829"/>
              <a:gd name="connsiteY49" fmla="*/ 1432193 h 1674564"/>
              <a:gd name="connsiteX50" fmla="*/ 484742 w 2500829"/>
              <a:gd name="connsiteY50" fmla="*/ 1410159 h 1674564"/>
              <a:gd name="connsiteX51" fmla="*/ 451692 w 2500829"/>
              <a:gd name="connsiteY51" fmla="*/ 1399142 h 1674564"/>
              <a:gd name="connsiteX52" fmla="*/ 418641 w 2500829"/>
              <a:gd name="connsiteY52" fmla="*/ 1377109 h 1674564"/>
              <a:gd name="connsiteX53" fmla="*/ 330506 w 2500829"/>
              <a:gd name="connsiteY53" fmla="*/ 1377109 h 167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00829" h="1674564">
                <a:moveTo>
                  <a:pt x="0" y="1575412"/>
                </a:moveTo>
                <a:cubicBezTo>
                  <a:pt x="68820" y="1536087"/>
                  <a:pt x="140543" y="1489940"/>
                  <a:pt x="220338" y="1476261"/>
                </a:cubicBezTo>
                <a:cubicBezTo>
                  <a:pt x="300049" y="1462596"/>
                  <a:pt x="381919" y="1468916"/>
                  <a:pt x="462709" y="1465244"/>
                </a:cubicBezTo>
                <a:cubicBezTo>
                  <a:pt x="577440" y="1426999"/>
                  <a:pt x="530700" y="1447773"/>
                  <a:pt x="605928" y="1410159"/>
                </a:cubicBezTo>
                <a:cubicBezTo>
                  <a:pt x="616945" y="1395470"/>
                  <a:pt x="625996" y="1379075"/>
                  <a:pt x="638979" y="1366092"/>
                </a:cubicBezTo>
                <a:cubicBezTo>
                  <a:pt x="648341" y="1356730"/>
                  <a:pt x="662064" y="1352777"/>
                  <a:pt x="672029" y="1344058"/>
                </a:cubicBezTo>
                <a:cubicBezTo>
                  <a:pt x="691571" y="1326959"/>
                  <a:pt x="710107" y="1308597"/>
                  <a:pt x="727114" y="1288974"/>
                </a:cubicBezTo>
                <a:cubicBezTo>
                  <a:pt x="757914" y="1253435"/>
                  <a:pt x="788128" y="1217226"/>
                  <a:pt x="815248" y="1178805"/>
                </a:cubicBezTo>
                <a:cubicBezTo>
                  <a:pt x="913118" y="1040155"/>
                  <a:pt x="807863" y="1153140"/>
                  <a:pt x="903383" y="1057620"/>
                </a:cubicBezTo>
                <a:cubicBezTo>
                  <a:pt x="947843" y="946471"/>
                  <a:pt x="895106" y="1050625"/>
                  <a:pt x="969485" y="969485"/>
                </a:cubicBezTo>
                <a:cubicBezTo>
                  <a:pt x="997778" y="938620"/>
                  <a:pt x="1019798" y="902499"/>
                  <a:pt x="1046603" y="870333"/>
                </a:cubicBezTo>
                <a:cubicBezTo>
                  <a:pt x="1056577" y="858364"/>
                  <a:pt x="1069679" y="849251"/>
                  <a:pt x="1079653" y="837282"/>
                </a:cubicBezTo>
                <a:cubicBezTo>
                  <a:pt x="1110927" y="799753"/>
                  <a:pt x="1095054" y="799848"/>
                  <a:pt x="1134738" y="760164"/>
                </a:cubicBezTo>
                <a:cubicBezTo>
                  <a:pt x="1144100" y="750801"/>
                  <a:pt x="1158881" y="747927"/>
                  <a:pt x="1167788" y="738130"/>
                </a:cubicBezTo>
                <a:cubicBezTo>
                  <a:pt x="1289567" y="604173"/>
                  <a:pt x="1198515" y="669906"/>
                  <a:pt x="1277957" y="616945"/>
                </a:cubicBezTo>
                <a:cubicBezTo>
                  <a:pt x="1281629" y="605928"/>
                  <a:pt x="1281844" y="593061"/>
                  <a:pt x="1288974" y="583894"/>
                </a:cubicBezTo>
                <a:cubicBezTo>
                  <a:pt x="1329608" y="531650"/>
                  <a:pt x="1343948" y="525211"/>
                  <a:pt x="1388126" y="495759"/>
                </a:cubicBezTo>
                <a:cubicBezTo>
                  <a:pt x="1399143" y="481070"/>
                  <a:pt x="1407235" y="463641"/>
                  <a:pt x="1421176" y="451692"/>
                </a:cubicBezTo>
                <a:cubicBezTo>
                  <a:pt x="1433645" y="441004"/>
                  <a:pt x="1450149" y="436127"/>
                  <a:pt x="1465244" y="429658"/>
                </a:cubicBezTo>
                <a:cubicBezTo>
                  <a:pt x="1564230" y="387235"/>
                  <a:pt x="1767318" y="409033"/>
                  <a:pt x="1806767" y="407624"/>
                </a:cubicBezTo>
                <a:cubicBezTo>
                  <a:pt x="1881680" y="388896"/>
                  <a:pt x="1883627" y="395181"/>
                  <a:pt x="1938969" y="363557"/>
                </a:cubicBezTo>
                <a:cubicBezTo>
                  <a:pt x="1950465" y="356988"/>
                  <a:pt x="1961003" y="348868"/>
                  <a:pt x="1972020" y="341523"/>
                </a:cubicBezTo>
                <a:cubicBezTo>
                  <a:pt x="1999859" y="258003"/>
                  <a:pt x="1980118" y="294002"/>
                  <a:pt x="2027104" y="231354"/>
                </a:cubicBezTo>
                <a:cubicBezTo>
                  <a:pt x="2030776" y="220337"/>
                  <a:pt x="2032481" y="208455"/>
                  <a:pt x="2038121" y="198304"/>
                </a:cubicBezTo>
                <a:cubicBezTo>
                  <a:pt x="2050981" y="175155"/>
                  <a:pt x="2082188" y="132203"/>
                  <a:pt x="2082188" y="132203"/>
                </a:cubicBezTo>
                <a:cubicBezTo>
                  <a:pt x="2101549" y="74119"/>
                  <a:pt x="2080409" y="121118"/>
                  <a:pt x="2126256" y="66101"/>
                </a:cubicBezTo>
                <a:cubicBezTo>
                  <a:pt x="2134732" y="55929"/>
                  <a:pt x="2138927" y="42413"/>
                  <a:pt x="2148289" y="33051"/>
                </a:cubicBezTo>
                <a:cubicBezTo>
                  <a:pt x="2169646" y="11694"/>
                  <a:pt x="2187510" y="8960"/>
                  <a:pt x="2214391" y="0"/>
                </a:cubicBezTo>
                <a:cubicBezTo>
                  <a:pt x="2306558" y="9217"/>
                  <a:pt x="2315273" y="-18572"/>
                  <a:pt x="2346593" y="44068"/>
                </a:cubicBezTo>
                <a:cubicBezTo>
                  <a:pt x="2351786" y="54455"/>
                  <a:pt x="2353938" y="66101"/>
                  <a:pt x="2357610" y="77118"/>
                </a:cubicBezTo>
                <a:cubicBezTo>
                  <a:pt x="2362689" y="112667"/>
                  <a:pt x="2368665" y="187347"/>
                  <a:pt x="2390660" y="220338"/>
                </a:cubicBezTo>
                <a:lnTo>
                  <a:pt x="2412694" y="253388"/>
                </a:lnTo>
                <a:cubicBezTo>
                  <a:pt x="2416366" y="271750"/>
                  <a:pt x="2419169" y="290307"/>
                  <a:pt x="2423711" y="308473"/>
                </a:cubicBezTo>
                <a:cubicBezTo>
                  <a:pt x="2426528" y="319739"/>
                  <a:pt x="2431911" y="330257"/>
                  <a:pt x="2434728" y="341523"/>
                </a:cubicBezTo>
                <a:cubicBezTo>
                  <a:pt x="2439270" y="359689"/>
                  <a:pt x="2440818" y="378542"/>
                  <a:pt x="2445745" y="396607"/>
                </a:cubicBezTo>
                <a:cubicBezTo>
                  <a:pt x="2464581" y="465672"/>
                  <a:pt x="2478801" y="473771"/>
                  <a:pt x="2489812" y="550844"/>
                </a:cubicBezTo>
                <a:lnTo>
                  <a:pt x="2500829" y="627962"/>
                </a:lnTo>
                <a:cubicBezTo>
                  <a:pt x="2497157" y="943779"/>
                  <a:pt x="2507528" y="1260071"/>
                  <a:pt x="2489812" y="1575412"/>
                </a:cubicBezTo>
                <a:cubicBezTo>
                  <a:pt x="2488782" y="1593744"/>
                  <a:pt x="2462694" y="1601401"/>
                  <a:pt x="2445745" y="1608463"/>
                </a:cubicBezTo>
                <a:cubicBezTo>
                  <a:pt x="2417792" y="1620110"/>
                  <a:pt x="2384696" y="1616955"/>
                  <a:pt x="2357610" y="1630497"/>
                </a:cubicBezTo>
                <a:cubicBezTo>
                  <a:pt x="2257318" y="1680640"/>
                  <a:pt x="2329853" y="1650611"/>
                  <a:pt x="2126256" y="1674564"/>
                </a:cubicBezTo>
                <a:cubicBezTo>
                  <a:pt x="2030776" y="1667219"/>
                  <a:pt x="1934791" y="1664785"/>
                  <a:pt x="1839817" y="1652530"/>
                </a:cubicBezTo>
                <a:cubicBezTo>
                  <a:pt x="1809173" y="1648576"/>
                  <a:pt x="1769461" y="1619262"/>
                  <a:pt x="1740665" y="1608463"/>
                </a:cubicBezTo>
                <a:cubicBezTo>
                  <a:pt x="1726488" y="1603147"/>
                  <a:pt x="1693391" y="1612137"/>
                  <a:pt x="1696598" y="1597446"/>
                </a:cubicBezTo>
                <a:cubicBezTo>
                  <a:pt x="1699805" y="1582755"/>
                  <a:pt x="1798920" y="1553984"/>
                  <a:pt x="1759907" y="1520317"/>
                </a:cubicBezTo>
                <a:cubicBezTo>
                  <a:pt x="1720894" y="1486650"/>
                  <a:pt x="1612615" y="1393604"/>
                  <a:pt x="1462517" y="1395442"/>
                </a:cubicBezTo>
                <a:cubicBezTo>
                  <a:pt x="1312419" y="1397280"/>
                  <a:pt x="1132562" y="1541465"/>
                  <a:pt x="859316" y="1531345"/>
                </a:cubicBezTo>
                <a:lnTo>
                  <a:pt x="815248" y="1520328"/>
                </a:lnTo>
                <a:cubicBezTo>
                  <a:pt x="650679" y="1482350"/>
                  <a:pt x="771589" y="1512167"/>
                  <a:pt x="672029" y="1487277"/>
                </a:cubicBezTo>
                <a:cubicBezTo>
                  <a:pt x="654380" y="1476688"/>
                  <a:pt x="596584" y="1440095"/>
                  <a:pt x="572877" y="1432193"/>
                </a:cubicBezTo>
                <a:cubicBezTo>
                  <a:pt x="544149" y="1422617"/>
                  <a:pt x="513470" y="1419735"/>
                  <a:pt x="484742" y="1410159"/>
                </a:cubicBezTo>
                <a:cubicBezTo>
                  <a:pt x="473725" y="1406487"/>
                  <a:pt x="462079" y="1404335"/>
                  <a:pt x="451692" y="1399142"/>
                </a:cubicBezTo>
                <a:cubicBezTo>
                  <a:pt x="439849" y="1393221"/>
                  <a:pt x="431668" y="1379477"/>
                  <a:pt x="418641" y="1377109"/>
                </a:cubicBezTo>
                <a:cubicBezTo>
                  <a:pt x="389737" y="1371854"/>
                  <a:pt x="359884" y="1377109"/>
                  <a:pt x="330506" y="1377109"/>
                </a:cubicBezTo>
              </a:path>
            </a:pathLst>
          </a:custGeom>
          <a:solidFill>
            <a:srgbClr val="7DACED"/>
          </a:solidFill>
          <a:ln>
            <a:noFill/>
          </a:ln>
          <a:effectLst>
            <a:glow rad="215900">
              <a:schemeClr val="accent1">
                <a:satMod val="175000"/>
                <a:alpha val="1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583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DA0EF"/>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with medium confidence">
            <a:extLst>
              <a:ext uri="{FF2B5EF4-FFF2-40B4-BE49-F238E27FC236}">
                <a16:creationId xmlns:a16="http://schemas.microsoft.com/office/drawing/2014/main" id="{6CD4E329-5632-4702-8C57-A4362B4C97EE}"/>
              </a:ext>
            </a:extLst>
          </p:cNvPr>
          <p:cNvPicPr>
            <a:picLocks noChangeAspect="1"/>
          </p:cNvPicPr>
          <p:nvPr/>
        </p:nvPicPr>
        <p:blipFill rotWithShape="1">
          <a:blip r:embed="rId2">
            <a:extLst>
              <a:ext uri="{28A0092B-C50C-407E-A947-70E740481C1C}">
                <a14:useLocalDpi xmlns:a14="http://schemas.microsoft.com/office/drawing/2010/main" val="0"/>
              </a:ext>
            </a:extLst>
          </a:blip>
          <a:srcRect l="24505" t="30462" r="61132" b="11557"/>
          <a:stretch/>
        </p:blipFill>
        <p:spPr>
          <a:xfrm>
            <a:off x="1" y="17478"/>
            <a:ext cx="2258458" cy="6840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881CA84-C294-4C6E-BD43-C8A2BC6F035B}"/>
              </a:ext>
            </a:extLst>
          </p:cNvPr>
          <p:cNvSpPr txBox="1"/>
          <p:nvPr/>
        </p:nvSpPr>
        <p:spPr>
          <a:xfrm>
            <a:off x="2566931" y="127139"/>
            <a:ext cx="11017523" cy="861774"/>
          </a:xfrm>
          <a:prstGeom prst="rect">
            <a:avLst/>
          </a:prstGeom>
          <a:noFill/>
          <a:ln>
            <a:noFill/>
          </a:ln>
        </p:spPr>
        <p:txBody>
          <a:bodyPr wrap="square" rtlCol="0">
            <a:spAutoFit/>
          </a:bodyPr>
          <a:lstStyle/>
          <a:p>
            <a:r>
              <a:rPr lang="en-US" sz="5000">
                <a:solidFill>
                  <a:schemeClr val="bg1"/>
                </a:solidFill>
                <a:latin typeface="Modern Love" panose="04090805081005020601" pitchFamily="82" charset="0"/>
              </a:rPr>
              <a:t>Invasive Species – Asian Carps</a:t>
            </a:r>
          </a:p>
        </p:txBody>
      </p:sp>
      <p:sp>
        <p:nvSpPr>
          <p:cNvPr id="4" name="Rectangle 3">
            <a:extLst>
              <a:ext uri="{FF2B5EF4-FFF2-40B4-BE49-F238E27FC236}">
                <a16:creationId xmlns:a16="http://schemas.microsoft.com/office/drawing/2014/main" id="{CFC84ABD-A19B-4C26-B932-7C1C4AA6CF9A}"/>
              </a:ext>
            </a:extLst>
          </p:cNvPr>
          <p:cNvSpPr/>
          <p:nvPr/>
        </p:nvSpPr>
        <p:spPr>
          <a:xfrm>
            <a:off x="2258459" y="935131"/>
            <a:ext cx="9933541" cy="5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67EE00C-83CB-4EC4-8939-AF7F00B29D19}"/>
              </a:ext>
            </a:extLst>
          </p:cNvPr>
          <p:cNvSpPr txBox="1"/>
          <p:nvPr/>
        </p:nvSpPr>
        <p:spPr>
          <a:xfrm>
            <a:off x="2483637" y="1069298"/>
            <a:ext cx="10056805" cy="3323987"/>
          </a:xfrm>
          <a:prstGeom prst="rect">
            <a:avLst/>
          </a:prstGeom>
          <a:noFill/>
        </p:spPr>
        <p:txBody>
          <a:bodyPr wrap="square" rtlCol="0">
            <a:spAutoFit/>
          </a:bodyPr>
          <a:lstStyle/>
          <a:p>
            <a:r>
              <a:rPr lang="en-US" sz="3500" b="1">
                <a:solidFill>
                  <a:schemeClr val="bg1"/>
                </a:solidFill>
                <a:latin typeface="Ink Free" panose="03080402000500000000" pitchFamily="66" charset="0"/>
                <a:cs typeface="MV Boli" panose="02000500030200090000" pitchFamily="2" charset="0"/>
              </a:rPr>
              <a:t>Asian carps can cause serious damage to the lakes and rivers they infest because they out-compete the other species for resources. They compete for food and space. Asian carps can also lower the water quality which causes some native species to die off, like freshwater mussels.</a:t>
            </a:r>
          </a:p>
        </p:txBody>
      </p:sp>
      <p:pic>
        <p:nvPicPr>
          <p:cNvPr id="10" name="Picture 9" descr="A picture containing text, screen&#10;&#10;Description automatically generated">
            <a:extLst>
              <a:ext uri="{FF2B5EF4-FFF2-40B4-BE49-F238E27FC236}">
                <a16:creationId xmlns:a16="http://schemas.microsoft.com/office/drawing/2014/main" id="{E1C32B68-E154-47F3-B33F-974C5E94C6BC}"/>
              </a:ext>
            </a:extLst>
          </p:cNvPr>
          <p:cNvPicPr>
            <a:picLocks noChangeAspect="1"/>
          </p:cNvPicPr>
          <p:nvPr/>
        </p:nvPicPr>
        <p:blipFill rotWithShape="1">
          <a:blip r:embed="rId3">
            <a:extLst>
              <a:ext uri="{28A0092B-C50C-407E-A947-70E740481C1C}">
                <a14:useLocalDpi xmlns:a14="http://schemas.microsoft.com/office/drawing/2010/main" val="0"/>
              </a:ext>
            </a:extLst>
          </a:blip>
          <a:srcRect l="10973" t="16223" r="12963" b="7767"/>
          <a:stretch/>
        </p:blipFill>
        <p:spPr>
          <a:xfrm>
            <a:off x="8315589" y="4325666"/>
            <a:ext cx="3536619" cy="2356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group of birds flying&#10;&#10;Description automatically generated with low confidence">
            <a:extLst>
              <a:ext uri="{FF2B5EF4-FFF2-40B4-BE49-F238E27FC236}">
                <a16:creationId xmlns:a16="http://schemas.microsoft.com/office/drawing/2014/main" id="{12BB9666-990B-4912-B84D-2E0E3235BA67}"/>
              </a:ext>
            </a:extLst>
          </p:cNvPr>
          <p:cNvPicPr>
            <a:picLocks noChangeAspect="1"/>
          </p:cNvPicPr>
          <p:nvPr/>
        </p:nvPicPr>
        <p:blipFill rotWithShape="1">
          <a:blip r:embed="rId4">
            <a:extLst>
              <a:ext uri="{28A0092B-C50C-407E-A947-70E740481C1C}">
                <a14:useLocalDpi xmlns:a14="http://schemas.microsoft.com/office/drawing/2010/main" val="0"/>
              </a:ext>
            </a:extLst>
          </a:blip>
          <a:srcRect l="12695" t="27614" r="15556" b="23093"/>
          <a:stretch/>
        </p:blipFill>
        <p:spPr>
          <a:xfrm>
            <a:off x="2661280" y="4325666"/>
            <a:ext cx="5251488" cy="2405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Graphic 13" descr="Bubbles with solid fill">
            <a:extLst>
              <a:ext uri="{FF2B5EF4-FFF2-40B4-BE49-F238E27FC236}">
                <a16:creationId xmlns:a16="http://schemas.microsoft.com/office/drawing/2014/main" id="{F61DFD6B-FA71-4BFB-95C5-6ABD377AD5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73541">
            <a:off x="8487872" y="3581175"/>
            <a:ext cx="746581" cy="746581"/>
          </a:xfrm>
          <a:prstGeom prst="rect">
            <a:avLst/>
          </a:prstGeom>
        </p:spPr>
      </p:pic>
      <p:pic>
        <p:nvPicPr>
          <p:cNvPr id="15" name="Graphic 14" descr="Bubbles with solid fill">
            <a:extLst>
              <a:ext uri="{FF2B5EF4-FFF2-40B4-BE49-F238E27FC236}">
                <a16:creationId xmlns:a16="http://schemas.microsoft.com/office/drawing/2014/main" id="{121F3457-68D4-413B-9306-B27CDE60E2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1051877">
            <a:off x="11406139" y="6056888"/>
            <a:ext cx="746581" cy="746581"/>
          </a:xfrm>
          <a:prstGeom prst="rect">
            <a:avLst/>
          </a:prstGeom>
        </p:spPr>
      </p:pic>
    </p:spTree>
    <p:extLst>
      <p:ext uri="{BB962C8B-B14F-4D97-AF65-F5344CB8AC3E}">
        <p14:creationId xmlns:p14="http://schemas.microsoft.com/office/powerpoint/2010/main" val="2165168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BFE9"/>
        </a:solidFill>
        <a:effectLst/>
      </p:bgPr>
    </p:bg>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2E854132-7275-405C-A402-38F5F3BC2A0C}"/>
              </a:ext>
            </a:extLst>
          </p:cNvPr>
          <p:cNvPicPr>
            <a:picLocks noChangeAspect="1"/>
          </p:cNvPicPr>
          <p:nvPr/>
        </p:nvPicPr>
        <p:blipFill rotWithShape="1">
          <a:blip r:embed="rId3">
            <a:extLst>
              <a:ext uri="{28A0092B-C50C-407E-A947-70E740481C1C}">
                <a14:useLocalDpi xmlns:a14="http://schemas.microsoft.com/office/drawing/2010/main" val="0"/>
              </a:ext>
            </a:extLst>
          </a:blip>
          <a:srcRect l="43496" t="17057" r="38038" b="8457"/>
          <a:stretch/>
        </p:blipFill>
        <p:spPr>
          <a:xfrm>
            <a:off x="-162212" y="0"/>
            <a:ext cx="255011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FB09D9FE-A78A-482B-B879-12D58AC55A2B}"/>
              </a:ext>
            </a:extLst>
          </p:cNvPr>
          <p:cNvSpPr/>
          <p:nvPr/>
        </p:nvSpPr>
        <p:spPr>
          <a:xfrm flipV="1">
            <a:off x="2387907" y="1133447"/>
            <a:ext cx="9804093" cy="6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3E3332B-622A-445C-8828-875FFAFE04C6}"/>
              </a:ext>
            </a:extLst>
          </p:cNvPr>
          <p:cNvSpPr txBox="1"/>
          <p:nvPr/>
        </p:nvSpPr>
        <p:spPr>
          <a:xfrm>
            <a:off x="4564366" y="117785"/>
            <a:ext cx="6652772" cy="1015663"/>
          </a:xfrm>
          <a:prstGeom prst="rect">
            <a:avLst/>
          </a:prstGeom>
          <a:noFill/>
        </p:spPr>
        <p:txBody>
          <a:bodyPr wrap="square">
            <a:spAutoFit/>
          </a:bodyPr>
          <a:lstStyle/>
          <a:p>
            <a:r>
              <a:rPr lang="en-US" sz="6000">
                <a:solidFill>
                  <a:schemeClr val="bg1"/>
                </a:solidFill>
                <a:latin typeface="Modern Love" panose="04090805081005020601" pitchFamily="82" charset="0"/>
              </a:rPr>
              <a:t>Native Species</a:t>
            </a:r>
          </a:p>
        </p:txBody>
      </p:sp>
      <p:sp>
        <p:nvSpPr>
          <p:cNvPr id="13" name="TextBox 12">
            <a:extLst>
              <a:ext uri="{FF2B5EF4-FFF2-40B4-BE49-F238E27FC236}">
                <a16:creationId xmlns:a16="http://schemas.microsoft.com/office/drawing/2014/main" id="{4ECF01E3-371C-4CFA-9092-467B007C4FB3}"/>
              </a:ext>
            </a:extLst>
          </p:cNvPr>
          <p:cNvSpPr txBox="1"/>
          <p:nvPr/>
        </p:nvSpPr>
        <p:spPr>
          <a:xfrm>
            <a:off x="2538846" y="1341825"/>
            <a:ext cx="9486900" cy="5216813"/>
          </a:xfrm>
          <a:prstGeom prst="rect">
            <a:avLst/>
          </a:prstGeom>
          <a:noFill/>
        </p:spPr>
        <p:txBody>
          <a:bodyPr wrap="square" rtlCol="0">
            <a:spAutoFit/>
          </a:bodyPr>
          <a:lstStyle/>
          <a:p>
            <a:r>
              <a:rPr lang="en-US" sz="3700" b="1">
                <a:solidFill>
                  <a:schemeClr val="bg1"/>
                </a:solidFill>
                <a:latin typeface="Ink Free" panose="03080402000500000000" pitchFamily="66" charset="0"/>
              </a:rPr>
              <a:t>Native species are species that live from where they were originated. Native species are plants or animals that live in a particular area and were not moved there by human activity or any interference. One example of a native species would be freshwater mussels. Freshwater mussels are found in Australia, which is where they are from. Therefore, they are native.</a:t>
            </a:r>
          </a:p>
        </p:txBody>
      </p:sp>
    </p:spTree>
    <p:extLst>
      <p:ext uri="{BB962C8B-B14F-4D97-AF65-F5344CB8AC3E}">
        <p14:creationId xmlns:p14="http://schemas.microsoft.com/office/powerpoint/2010/main" val="2856757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1D0F3"/>
        </a:solidFill>
        <a:effectLst/>
      </p:bgPr>
    </p:bg>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6B68095A-AD2B-4ECF-9D09-5C40CD4A6C51}"/>
              </a:ext>
            </a:extLst>
          </p:cNvPr>
          <p:cNvPicPr>
            <a:picLocks noChangeAspect="1"/>
          </p:cNvPicPr>
          <p:nvPr/>
        </p:nvPicPr>
        <p:blipFill rotWithShape="1">
          <a:blip r:embed="rId2">
            <a:extLst>
              <a:ext uri="{28A0092B-C50C-407E-A947-70E740481C1C}">
                <a14:useLocalDpi xmlns:a14="http://schemas.microsoft.com/office/drawing/2010/main" val="0"/>
              </a:ext>
            </a:extLst>
          </a:blip>
          <a:srcRect l="33981" t="12361" r="48251" b="5973"/>
          <a:stretch/>
        </p:blipFill>
        <p:spPr>
          <a:xfrm>
            <a:off x="33113" y="0"/>
            <a:ext cx="2238064"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8F45F272-9293-47A8-9E34-0C3355753EB3}"/>
              </a:ext>
            </a:extLst>
          </p:cNvPr>
          <p:cNvSpPr/>
          <p:nvPr/>
        </p:nvSpPr>
        <p:spPr>
          <a:xfrm>
            <a:off x="2271177" y="854266"/>
            <a:ext cx="995393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A23539-AEC0-4D96-85A9-3F4C3A3F5CA4}"/>
              </a:ext>
            </a:extLst>
          </p:cNvPr>
          <p:cNvSpPr txBox="1"/>
          <p:nvPr/>
        </p:nvSpPr>
        <p:spPr>
          <a:xfrm>
            <a:off x="2419890" y="122164"/>
            <a:ext cx="10314232" cy="784830"/>
          </a:xfrm>
          <a:prstGeom prst="rect">
            <a:avLst/>
          </a:prstGeom>
          <a:noFill/>
        </p:spPr>
        <p:txBody>
          <a:bodyPr wrap="square">
            <a:spAutoFit/>
          </a:bodyPr>
          <a:lstStyle/>
          <a:p>
            <a:r>
              <a:rPr lang="en-US" sz="4500">
                <a:solidFill>
                  <a:schemeClr val="bg1"/>
                </a:solidFill>
                <a:latin typeface="Modern Love" panose="04090805081005020601" pitchFamily="82" charset="0"/>
              </a:rPr>
              <a:t>Native Species – Freshwater Mussels</a:t>
            </a:r>
          </a:p>
        </p:txBody>
      </p:sp>
      <p:sp>
        <p:nvSpPr>
          <p:cNvPr id="5" name="TextBox 4">
            <a:extLst>
              <a:ext uri="{FF2B5EF4-FFF2-40B4-BE49-F238E27FC236}">
                <a16:creationId xmlns:a16="http://schemas.microsoft.com/office/drawing/2014/main" id="{A2434EAA-5F16-416E-96A1-8A32AAEA4BEB}"/>
              </a:ext>
            </a:extLst>
          </p:cNvPr>
          <p:cNvSpPr txBox="1"/>
          <p:nvPr/>
        </p:nvSpPr>
        <p:spPr>
          <a:xfrm>
            <a:off x="2419890" y="986476"/>
            <a:ext cx="9953936" cy="2939266"/>
          </a:xfrm>
          <a:prstGeom prst="rect">
            <a:avLst/>
          </a:prstGeom>
          <a:noFill/>
        </p:spPr>
        <p:txBody>
          <a:bodyPr wrap="square" rtlCol="0">
            <a:spAutoFit/>
          </a:bodyPr>
          <a:lstStyle/>
          <a:p>
            <a:r>
              <a:rPr lang="en-US" sz="3700" b="1">
                <a:solidFill>
                  <a:schemeClr val="bg1"/>
                </a:solidFill>
                <a:latin typeface="Ink Free" panose="03080402000500000000" pitchFamily="66" charset="0"/>
              </a:rPr>
              <a:t>Freshwater mussels are native species because they are originally from Australia, and they were not moved there by any human activity, intervention, or interference.</a:t>
            </a:r>
          </a:p>
          <a:p>
            <a:endParaRPr lang="en-US" sz="3700" b="1">
              <a:solidFill>
                <a:schemeClr val="bg1"/>
              </a:solidFill>
              <a:latin typeface="Ink Free" panose="03080402000500000000" pitchFamily="66" charset="0"/>
            </a:endParaRPr>
          </a:p>
        </p:txBody>
      </p:sp>
      <p:pic>
        <p:nvPicPr>
          <p:cNvPr id="8" name="Picture 7" descr="A screenshot of a computer&#10;&#10;Description automatically generated with low confidence">
            <a:extLst>
              <a:ext uri="{FF2B5EF4-FFF2-40B4-BE49-F238E27FC236}">
                <a16:creationId xmlns:a16="http://schemas.microsoft.com/office/drawing/2014/main" id="{AB193D56-B342-4E17-B1FB-0F96DF8DD078}"/>
              </a:ext>
            </a:extLst>
          </p:cNvPr>
          <p:cNvPicPr>
            <a:picLocks noChangeAspect="1"/>
          </p:cNvPicPr>
          <p:nvPr/>
        </p:nvPicPr>
        <p:blipFill rotWithShape="1">
          <a:blip r:embed="rId3">
            <a:extLst>
              <a:ext uri="{28A0092B-C50C-407E-A947-70E740481C1C}">
                <a14:useLocalDpi xmlns:a14="http://schemas.microsoft.com/office/drawing/2010/main" val="0"/>
              </a:ext>
            </a:extLst>
          </a:blip>
          <a:srcRect l="20551" t="25580" r="21896" b="16633"/>
          <a:stretch/>
        </p:blipFill>
        <p:spPr>
          <a:xfrm>
            <a:off x="2593018" y="3429000"/>
            <a:ext cx="4655127" cy="3116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Graphical user interface&#10;&#10;Description automatically generated">
            <a:extLst>
              <a:ext uri="{FF2B5EF4-FFF2-40B4-BE49-F238E27FC236}">
                <a16:creationId xmlns:a16="http://schemas.microsoft.com/office/drawing/2014/main" id="{8B47DA95-B977-4B31-BFEA-C15032C8BAFC}"/>
              </a:ext>
            </a:extLst>
          </p:cNvPr>
          <p:cNvPicPr>
            <a:picLocks noChangeAspect="1"/>
          </p:cNvPicPr>
          <p:nvPr/>
        </p:nvPicPr>
        <p:blipFill rotWithShape="1">
          <a:blip r:embed="rId4">
            <a:extLst>
              <a:ext uri="{28A0092B-C50C-407E-A947-70E740481C1C}">
                <a14:useLocalDpi xmlns:a14="http://schemas.microsoft.com/office/drawing/2010/main" val="0"/>
              </a:ext>
            </a:extLst>
          </a:blip>
          <a:srcRect l="12820" t="13891" r="14264" b="8815"/>
          <a:stretch/>
        </p:blipFill>
        <p:spPr>
          <a:xfrm>
            <a:off x="7486180" y="3314193"/>
            <a:ext cx="4571859" cy="3230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0238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DACE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7ED32CF9BD884197500DF9EEEC7D2D" ma:contentTypeVersion="13" ma:contentTypeDescription="Create a new document." ma:contentTypeScope="" ma:versionID="c5cdee5f188254321a621a558774cf11">
  <xsd:schema xmlns:xsd="http://www.w3.org/2001/XMLSchema" xmlns:xs="http://www.w3.org/2001/XMLSchema" xmlns:p="http://schemas.microsoft.com/office/2006/metadata/properties" xmlns:ns2="f8816dcf-6428-484c-a31f-426b2ac1a411" xmlns:ns3="0a936b10-ed9a-489a-8033-d217981d7a23" targetNamespace="http://schemas.microsoft.com/office/2006/metadata/properties" ma:root="true" ma:fieldsID="dfc397ffae91ef48054c462bbb908c5d" ns2:_="" ns3:_="">
    <xsd:import namespace="f8816dcf-6428-484c-a31f-426b2ac1a411"/>
    <xsd:import namespace="0a936b10-ed9a-489a-8033-d217981d7a23"/>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16dcf-6428-484c-a31f-426b2ac1a411"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936b10-ed9a-489a-8033-d217981d7a2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ferenceId xmlns="f8816dcf-6428-484c-a31f-426b2ac1a411" xsi:nil="true"/>
  </documentManagement>
</p:properties>
</file>

<file path=customXml/itemProps1.xml><?xml version="1.0" encoding="utf-8"?>
<ds:datastoreItem xmlns:ds="http://schemas.openxmlformats.org/officeDocument/2006/customXml" ds:itemID="{07BC8C09-E521-469C-A838-D34D4C085474}">
  <ds:schemaRefs>
    <ds:schemaRef ds:uri="http://schemas.microsoft.com/sharepoint/v3/contenttype/forms"/>
  </ds:schemaRefs>
</ds:datastoreItem>
</file>

<file path=customXml/itemProps2.xml><?xml version="1.0" encoding="utf-8"?>
<ds:datastoreItem xmlns:ds="http://schemas.openxmlformats.org/officeDocument/2006/customXml" ds:itemID="{4CA00401-7E7B-4621-88F0-A2700E137B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16dcf-6428-484c-a31f-426b2ac1a411"/>
    <ds:schemaRef ds:uri="0a936b10-ed9a-489a-8033-d217981d7a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A98568-5DF8-45BB-A06D-544D77A8871F}">
  <ds:schemaRefs>
    <ds:schemaRef ds:uri="http://schemas.microsoft.com/office/2006/metadata/properties"/>
    <ds:schemaRef ds:uri="http://purl.org/dc/dcmitype/"/>
    <ds:schemaRef ds:uri="http://schemas.microsoft.com/office/2006/documentManagement/types"/>
    <ds:schemaRef ds:uri="http://schemas.microsoft.com/office/infopath/2007/PartnerControls"/>
    <ds:schemaRef ds:uri="0a936b10-ed9a-489a-8033-d217981d7a23"/>
    <ds:schemaRef ds:uri="http://purl.org/dc/elements/1.1/"/>
    <ds:schemaRef ds:uri="http://www.w3.org/XML/1998/namespace"/>
    <ds:schemaRef ds:uri="http://purl.org/dc/terms/"/>
    <ds:schemaRef ds:uri="http://schemas.openxmlformats.org/package/2006/metadata/core-properties"/>
    <ds:schemaRef ds:uri="f8816dcf-6428-484c-a31f-426b2ac1a411"/>
  </ds:schemaRefs>
</ds:datastoreItem>
</file>

<file path=docProps/app.xml><?xml version="1.0" encoding="utf-8"?>
<Properties xmlns="http://schemas.openxmlformats.org/officeDocument/2006/extended-properties" xmlns:vt="http://schemas.openxmlformats.org/officeDocument/2006/docPropsVTypes">
  <TotalTime>0</TotalTime>
  <Words>1365</Words>
  <Application>Microsoft Office PowerPoint</Application>
  <PresentationFormat>Widescreen</PresentationFormat>
  <Paragraphs>130</Paragraphs>
  <Slides>20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Forte</vt:lpstr>
      <vt:lpstr>Ink Free</vt:lpstr>
      <vt:lpstr>Modern Love</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VO (368559)</dc:creator>
  <cp:lastModifiedBy>MICHELLE N WILLIAMS</cp:lastModifiedBy>
  <cp:revision>2</cp:revision>
  <dcterms:created xsi:type="dcterms:W3CDTF">2021-01-13T18:00:42Z</dcterms:created>
  <dcterms:modified xsi:type="dcterms:W3CDTF">2021-01-28T00:53:42Z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0x010100257ED32CF9BD884197500DF9EEEC7D2D</vt:lpwstr>
  </property>
  <property fmtid="{D5CDD505-2E9C-101B-9397-08002B2CF9AE}" pid="3" name="Order">
    <vt:r8>7000</vt:r8>
  </property>
  <property fmtid="{D5CDD505-2E9C-101B-9397-08002B2CF9AE}" pid="4" name="ComplianceAssetId">
    <vt:lpwstr/>
  </property>
</Properties>
</file>